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3" r:id="rId3"/>
    <p:sldId id="257" r:id="rId4"/>
    <p:sldId id="284" r:id="rId5"/>
    <p:sldId id="261" r:id="rId6"/>
    <p:sldId id="285" r:id="rId7"/>
    <p:sldId id="275" r:id="rId8"/>
    <p:sldId id="286" r:id="rId9"/>
    <p:sldId id="266" r:id="rId10"/>
    <p:sldId id="287" r:id="rId11"/>
    <p:sldId id="271" r:id="rId12"/>
    <p:sldId id="288" r:id="rId13"/>
    <p:sldId id="277" r:id="rId14"/>
    <p:sldId id="289" r:id="rId15"/>
    <p:sldId id="279" r:id="rId16"/>
    <p:sldId id="290" r:id="rId17"/>
    <p:sldId id="282" r:id="rId18"/>
    <p:sldId id="29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56" autoAdjust="0"/>
    <p:restoredTop sz="94660"/>
  </p:normalViewPr>
  <p:slideViewPr>
    <p:cSldViewPr snapToGrid="0">
      <p:cViewPr>
        <p:scale>
          <a:sx n="50" d="100"/>
          <a:sy n="50" d="100"/>
        </p:scale>
        <p:origin x="1262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7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014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1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414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53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63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0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3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1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9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56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1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29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2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41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E902-B03F-456B-828C-5CA2081BF13F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2C8F99-8259-4009-826D-37A04D20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9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sz="1400" b="1" i="1" dirty="0" smtClean="0">
                <a:solidFill>
                  <a:schemeClr val="tx1"/>
                </a:solidFill>
              </a:rPr>
              <a:t>Уровень сложности – высокий</a:t>
            </a:r>
          </a:p>
          <a:p>
            <a:pPr algn="ctr"/>
            <a:r>
              <a:rPr lang="kk-KZ" sz="1400" b="1" i="1" dirty="0" smtClean="0">
                <a:solidFill>
                  <a:schemeClr val="tx1"/>
                </a:solidFill>
              </a:rPr>
              <a:t>Баллы от 0 до 10</a:t>
            </a:r>
            <a:endParaRPr lang="ru-RU" sz="1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№1 «Футбольный проект»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№2 «Умный светофор»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№3 «Обнаружение нарушений ПДД по видеозаписи»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№4 «Определение цвета и марки/модели автомобиля по фото/видеозаписи»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№5 «Аналог </a:t>
            </a:r>
            <a:r>
              <a:rPr lang="ru-RU" sz="1400" dirty="0" err="1" smtClean="0">
                <a:solidFill>
                  <a:schemeClr val="tx1"/>
                </a:solidFill>
              </a:rPr>
              <a:t>Google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Drive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</a:p>
          <a:p>
            <a:pPr algn="l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400" b="1" i="1" dirty="0" smtClean="0">
                <a:solidFill>
                  <a:schemeClr val="tx1"/>
                </a:solidFill>
              </a:rPr>
              <a:t>Уровень сложности – </a:t>
            </a:r>
            <a:r>
              <a:rPr lang="ru-RU" sz="1400" b="1" i="1" dirty="0" smtClean="0">
                <a:solidFill>
                  <a:schemeClr val="tx1"/>
                </a:solidFill>
              </a:rPr>
              <a:t>средний</a:t>
            </a:r>
          </a:p>
          <a:p>
            <a:pPr algn="ctr"/>
            <a:r>
              <a:rPr lang="kk-KZ" sz="1400" b="1" i="1" dirty="0" smtClean="0">
                <a:solidFill>
                  <a:schemeClr val="tx1"/>
                </a:solidFill>
              </a:rPr>
              <a:t>Баллы от 0 до 8</a:t>
            </a:r>
            <a:endParaRPr lang="ru-RU" sz="1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№6 «Заработок в интернете - карточки профессий» </a:t>
            </a:r>
          </a:p>
          <a:p>
            <a:pPr algn="l"/>
            <a:endParaRPr lang="kk-KZ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400" b="1" i="1" dirty="0" smtClean="0">
                <a:solidFill>
                  <a:schemeClr val="tx1"/>
                </a:solidFill>
              </a:rPr>
              <a:t>Уровень сложности – </a:t>
            </a:r>
            <a:r>
              <a:rPr lang="ru-RU" sz="1400" b="1" i="1" dirty="0" smtClean="0">
                <a:solidFill>
                  <a:schemeClr val="tx1"/>
                </a:solidFill>
              </a:rPr>
              <a:t>низкий</a:t>
            </a:r>
          </a:p>
          <a:p>
            <a:pPr algn="ctr"/>
            <a:r>
              <a:rPr lang="kk-KZ" sz="1400" b="1" i="1" dirty="0" smtClean="0">
                <a:solidFill>
                  <a:schemeClr val="tx1"/>
                </a:solidFill>
              </a:rPr>
              <a:t>Баллы от 0 до 6</a:t>
            </a:r>
            <a:endParaRPr lang="ru-RU" sz="1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№7 «Приложение для </a:t>
            </a:r>
            <a:r>
              <a:rPr lang="ru-RU" sz="1400" dirty="0" err="1" smtClean="0">
                <a:solidFill>
                  <a:schemeClr val="tx1"/>
                </a:solidFill>
              </a:rPr>
              <a:t>нео</a:t>
            </a:r>
            <a:r>
              <a:rPr lang="ru-RU" sz="1400" dirty="0" smtClean="0">
                <a:solidFill>
                  <a:schemeClr val="tx1"/>
                </a:solidFill>
              </a:rPr>
              <a:t>-банкинга 2.0»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Задание №8 «Мессенджер </a:t>
            </a:r>
            <a:r>
              <a:rPr lang="ru-RU" sz="1400" dirty="0" err="1" smtClean="0">
                <a:solidFill>
                  <a:schemeClr val="tx1"/>
                </a:solidFill>
              </a:rPr>
              <a:t>Vypress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Chat</a:t>
            </a:r>
            <a:r>
              <a:rPr lang="ru-RU" sz="1400" dirty="0" smtClean="0">
                <a:solidFill>
                  <a:schemeClr val="tx1"/>
                </a:solidFill>
              </a:rPr>
              <a:t> 2.0»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5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жоғары</a:t>
            </a: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0 - 10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№4 «</a:t>
            </a:r>
            <a:r>
              <a:rPr lang="ru-RU" b="1" i="1" dirty="0">
                <a:solidFill>
                  <a:srgbClr val="C00000"/>
                </a:solidFill>
              </a:rPr>
              <a:t>Фото/</a:t>
            </a:r>
            <a:r>
              <a:rPr lang="ru-RU" b="1" i="1" dirty="0" err="1">
                <a:solidFill>
                  <a:srgbClr val="C00000"/>
                </a:solidFill>
              </a:rPr>
              <a:t>бейне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жазбалар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арқылы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автокөліктің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түсін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және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маркасын</a:t>
            </a:r>
            <a:r>
              <a:rPr lang="ru-RU" b="1" i="1" dirty="0">
                <a:solidFill>
                  <a:srgbClr val="C00000"/>
                </a:solidFill>
              </a:rPr>
              <a:t>/</a:t>
            </a:r>
            <a:r>
              <a:rPr lang="ru-RU" b="1" i="1" dirty="0" err="1">
                <a:solidFill>
                  <a:srgbClr val="C00000"/>
                </a:solidFill>
              </a:rPr>
              <a:t>моделін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анықтау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Жүргізушілер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айыппұл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алмау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үшін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нөмірлерінің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кей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жерін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жасып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қояды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Фото/</a:t>
            </a:r>
            <a:r>
              <a:rPr lang="ru-RU" i="1" dirty="0" err="1">
                <a:solidFill>
                  <a:schemeClr val="tx1"/>
                </a:solidFill>
              </a:rPr>
              <a:t>бейне</a:t>
            </a:r>
            <a:r>
              <a:rPr lang="ru-RU" i="1" dirty="0">
                <a:solidFill>
                  <a:schemeClr val="tx1"/>
                </a:solidFill>
              </a:rPr>
              <a:t> камера </a:t>
            </a:r>
            <a:r>
              <a:rPr lang="ru-RU" i="1" dirty="0" err="1">
                <a:solidFill>
                  <a:schemeClr val="tx1"/>
                </a:solidFill>
              </a:rPr>
              <a:t>арқылы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автокөліктің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түсін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маркасын</a:t>
            </a:r>
            <a:r>
              <a:rPr lang="ru-RU" i="1" dirty="0">
                <a:solidFill>
                  <a:schemeClr val="tx1"/>
                </a:solidFill>
              </a:rPr>
              <a:t>/</a:t>
            </a:r>
            <a:r>
              <a:rPr lang="ru-RU" i="1" dirty="0" err="1">
                <a:solidFill>
                  <a:schemeClr val="tx1"/>
                </a:solidFill>
              </a:rPr>
              <a:t>моделін</a:t>
            </a:r>
            <a:r>
              <a:rPr lang="ru-RU" i="1" dirty="0">
                <a:solidFill>
                  <a:schemeClr val="tx1"/>
                </a:solidFill>
              </a:rPr>
              <a:t> (</a:t>
            </a:r>
            <a:r>
              <a:rPr lang="ru-RU" i="1" dirty="0" err="1">
                <a:solidFill>
                  <a:schemeClr val="tx1"/>
                </a:solidFill>
              </a:rPr>
              <a:t>ауа-райының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өзгеруін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ескере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отырып</a:t>
            </a:r>
            <a:r>
              <a:rPr lang="ru-RU" i="1" dirty="0">
                <a:solidFill>
                  <a:schemeClr val="tx1"/>
                </a:solidFill>
              </a:rPr>
              <a:t>) </a:t>
            </a:r>
            <a:r>
              <a:rPr lang="ru-RU" i="1" dirty="0" err="1" smtClean="0">
                <a:solidFill>
                  <a:schemeClr val="tx1"/>
                </a:solidFill>
              </a:rPr>
              <a:t>анықтау</a:t>
            </a:r>
            <a:r>
              <a:rPr lang="ru-RU" i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Нәтижесі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негізгі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логиканы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түсіндіре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отырып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жұмыс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прототипін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көрсету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Ұйымдастырушылар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автокөліктің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түсін</a:t>
            </a:r>
            <a:r>
              <a:rPr lang="ru-RU" i="1" dirty="0">
                <a:solidFill>
                  <a:schemeClr val="tx1"/>
                </a:solidFill>
              </a:rPr>
              <a:t>/</a:t>
            </a:r>
            <a:r>
              <a:rPr lang="ru-RU" i="1" dirty="0" err="1">
                <a:solidFill>
                  <a:schemeClr val="tx1"/>
                </a:solidFill>
              </a:rPr>
              <a:t>маркасын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тексеру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үшін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бейнерегистратордан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кездейсоқ</a:t>
            </a:r>
            <a:r>
              <a:rPr lang="ru-RU" i="1" dirty="0">
                <a:solidFill>
                  <a:schemeClr val="tx1"/>
                </a:solidFill>
              </a:rPr>
              <a:t>  </a:t>
            </a:r>
            <a:r>
              <a:rPr lang="ru-RU" i="1" dirty="0" err="1">
                <a:solidFill>
                  <a:schemeClr val="tx1"/>
                </a:solidFill>
              </a:rPr>
              <a:t>бейнелерін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ұсына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алады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92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243" y="1098739"/>
            <a:ext cx="10228083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высокий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10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№5 </a:t>
            </a:r>
            <a:r>
              <a:rPr lang="ru-RU" b="1" dirty="0">
                <a:solidFill>
                  <a:srgbClr val="C00000"/>
                </a:solidFill>
              </a:rPr>
              <a:t>«Аналог </a:t>
            </a:r>
            <a:r>
              <a:rPr lang="en-US" b="1" dirty="0">
                <a:solidFill>
                  <a:srgbClr val="C00000"/>
                </a:solidFill>
              </a:rPr>
              <a:t>Google </a:t>
            </a:r>
            <a:r>
              <a:rPr lang="en-US" b="1" dirty="0" smtClean="0">
                <a:solidFill>
                  <a:srgbClr val="C00000"/>
                </a:solidFill>
              </a:rPr>
              <a:t>Drive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endParaRPr lang="ru-RU" sz="1400" b="1" i="1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400" b="1" i="1" dirty="0" smtClean="0">
                <a:solidFill>
                  <a:srgbClr val="C00000"/>
                </a:solidFill>
              </a:rPr>
              <a:t>Проблема</a:t>
            </a:r>
            <a:r>
              <a:rPr lang="ru-RU" sz="1400" dirty="0">
                <a:solidFill>
                  <a:schemeClr val="tx1"/>
                </a:solidFill>
              </a:rPr>
              <a:t>: В </a:t>
            </a:r>
            <a:r>
              <a:rPr lang="ru-RU" sz="1400" dirty="0" err="1">
                <a:solidFill>
                  <a:schemeClr val="tx1"/>
                </a:solidFill>
              </a:rPr>
              <a:t>Ковид</a:t>
            </a:r>
            <a:r>
              <a:rPr lang="ru-RU" sz="1400" dirty="0">
                <a:solidFill>
                  <a:schemeClr val="tx1"/>
                </a:solidFill>
              </a:rPr>
              <a:t>-эру большинство крупных компаний перевели своих работников на удаленную работу. До сих пор для многих эта опция сохраняется по сей день. </a:t>
            </a:r>
            <a:r>
              <a:rPr lang="ru-RU" sz="1400" dirty="0" smtClean="0">
                <a:solidFill>
                  <a:schemeClr val="tx1"/>
                </a:solidFill>
              </a:rPr>
              <a:t>Но </a:t>
            </a:r>
            <a:r>
              <a:rPr lang="ru-RU" sz="1400" dirty="0">
                <a:solidFill>
                  <a:schemeClr val="tx1"/>
                </a:solidFill>
              </a:rPr>
              <a:t>есть проблема, что данные, которые всегда оставались на компьютере в офисе и не уходили дальше корпоративной сети, сейчас </a:t>
            </a:r>
            <a:r>
              <a:rPr lang="ru-RU" sz="1400" dirty="0" smtClean="0">
                <a:solidFill>
                  <a:schemeClr val="tx1"/>
                </a:solidFill>
              </a:rPr>
              <a:t>присутствуют </a:t>
            </a:r>
            <a:r>
              <a:rPr lang="ru-RU" sz="1400" dirty="0">
                <a:solidFill>
                  <a:schemeClr val="tx1"/>
                </a:solidFill>
              </a:rPr>
              <a:t>на личных компьютерах персонала компаний.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endParaRPr lang="ru-RU" sz="1400" b="1" i="1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400" b="1" i="1" dirty="0" smtClean="0">
                <a:solidFill>
                  <a:srgbClr val="C00000"/>
                </a:solidFill>
              </a:rPr>
              <a:t>Решение</a:t>
            </a:r>
            <a:r>
              <a:rPr lang="ru-RU" sz="1400" b="1" i="1" dirty="0">
                <a:solidFill>
                  <a:srgbClr val="C00000"/>
                </a:solidFill>
              </a:rPr>
              <a:t>: </a:t>
            </a:r>
            <a:r>
              <a:rPr lang="ru-RU" sz="1400" dirty="0" smtClean="0">
                <a:solidFill>
                  <a:schemeClr val="tx1"/>
                </a:solidFill>
              </a:rPr>
              <a:t>создать </a:t>
            </a:r>
            <a:r>
              <a:rPr lang="ru-RU" sz="1400" dirty="0">
                <a:solidFill>
                  <a:schemeClr val="tx1"/>
                </a:solidFill>
              </a:rPr>
              <a:t>аналог </a:t>
            </a:r>
            <a:r>
              <a:rPr lang="ru-RU" sz="1400" dirty="0" err="1">
                <a:solidFill>
                  <a:schemeClr val="tx1"/>
                </a:solidFill>
              </a:rPr>
              <a:t>Google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Drive</a:t>
            </a:r>
            <a:r>
              <a:rPr lang="ru-RU" sz="1400" dirty="0">
                <a:solidFill>
                  <a:schemeClr val="tx1"/>
                </a:solidFill>
              </a:rPr>
              <a:t>, используя который данные будут в полной </a:t>
            </a:r>
            <a:r>
              <a:rPr lang="ru-RU" sz="1400" dirty="0" smtClean="0">
                <a:solidFill>
                  <a:schemeClr val="tx1"/>
                </a:solidFill>
              </a:rPr>
              <a:t>безопасности: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а</a:t>
            </a:r>
            <a:r>
              <a:rPr lang="ru-RU" sz="1400" dirty="0">
                <a:solidFill>
                  <a:schemeClr val="tx1"/>
                </a:solidFill>
              </a:rPr>
              <a:t>) шифровать данные индивидуальным ключом, нельзя скопировать, но можно открывать файлы и </a:t>
            </a:r>
            <a:r>
              <a:rPr lang="ru-RU" sz="1400" dirty="0" smtClean="0">
                <a:solidFill>
                  <a:schemeClr val="tx1"/>
                </a:solidFill>
              </a:rPr>
              <a:t>сохранять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б) используя </a:t>
            </a:r>
            <a:r>
              <a:rPr lang="ru-RU" sz="1400" dirty="0">
                <a:solidFill>
                  <a:schemeClr val="tx1"/>
                </a:solidFill>
              </a:rPr>
              <a:t>ML считать вероятность утечки данных (например, пользователь последовательно обращается ко всем файлам в каталоге, что, вероятно, он использует для копирования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в</a:t>
            </a:r>
            <a:r>
              <a:rPr lang="ru-RU" sz="1400" dirty="0">
                <a:solidFill>
                  <a:schemeClr val="tx1"/>
                </a:solidFill>
              </a:rPr>
              <a:t>) требовать постоянного коннекта к интернету для работы с данными на Облаке для обеспечения работы пунктов а, </a:t>
            </a:r>
            <a:r>
              <a:rPr lang="ru-RU" sz="1400" dirty="0" smtClean="0">
                <a:solidFill>
                  <a:schemeClr val="tx1"/>
                </a:solidFill>
              </a:rPr>
              <a:t>б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г</a:t>
            </a:r>
            <a:r>
              <a:rPr lang="ru-RU" sz="1400" dirty="0">
                <a:solidFill>
                  <a:schemeClr val="tx1"/>
                </a:solidFill>
              </a:rPr>
              <a:t>) вести учет трудозатрат на основе количества и качества обращений к файлам (актуально для разработчиков, дизайнеров, тех. писателей и прочих профессий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</a:t>
            </a:r>
            <a:r>
              <a:rPr lang="ru-RU" sz="1400" dirty="0">
                <a:solidFill>
                  <a:schemeClr val="tx1"/>
                </a:solidFill>
              </a:rPr>
              <a:t>) добавлять уникальный код к коду, (аккуратно , чтобы не повредить код), и если будет утечка, то можно будет отследить с какой машины она </a:t>
            </a:r>
            <a:r>
              <a:rPr lang="ru-RU" sz="1400" dirty="0">
                <a:solidFill>
                  <a:schemeClr val="tx1"/>
                </a:solidFill>
              </a:rPr>
              <a:t>произошла. «Цифровой след</a:t>
            </a:r>
            <a:r>
              <a:rPr lang="ru-RU" sz="1400" dirty="0">
                <a:solidFill>
                  <a:schemeClr val="tx1"/>
                </a:solidFill>
              </a:rPr>
              <a:t>».</a:t>
            </a:r>
          </a:p>
          <a:p>
            <a:pPr algn="just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</a:rPr>
              <a:t>е</a:t>
            </a:r>
            <a:r>
              <a:rPr lang="ru-RU" sz="1400" dirty="0">
                <a:solidFill>
                  <a:schemeClr val="tx1"/>
                </a:solidFill>
              </a:rPr>
              <a:t>) поддержка различных ОС</a:t>
            </a:r>
            <a:r>
              <a:rPr lang="ru-RU" sz="1400" dirty="0">
                <a:solidFill>
                  <a:schemeClr val="tx1"/>
                </a:solidFill>
              </a:rPr>
              <a:t>: </a:t>
            </a:r>
            <a:r>
              <a:rPr lang="ru-RU" sz="1400" dirty="0" err="1">
                <a:solidFill>
                  <a:schemeClr val="tx1"/>
                </a:solidFill>
              </a:rPr>
              <a:t>Mac</a:t>
            </a:r>
            <a:r>
              <a:rPr lang="ru-RU" sz="1400" dirty="0">
                <a:solidFill>
                  <a:schemeClr val="tx1"/>
                </a:solidFill>
              </a:rPr>
              <a:t>/</a:t>
            </a:r>
            <a:r>
              <a:rPr lang="ru-RU" sz="1400" dirty="0" err="1">
                <a:solidFill>
                  <a:schemeClr val="tx1"/>
                </a:solidFill>
              </a:rPr>
              <a:t>windows</a:t>
            </a:r>
            <a:r>
              <a:rPr lang="ru-RU" sz="1400" dirty="0">
                <a:solidFill>
                  <a:schemeClr val="tx1"/>
                </a:solidFill>
              </a:rPr>
              <a:t>/</a:t>
            </a:r>
            <a:r>
              <a:rPr lang="ru-RU" sz="1400" dirty="0" err="1">
                <a:solidFill>
                  <a:schemeClr val="tx1"/>
                </a:solidFill>
              </a:rPr>
              <a:t>linuxНа</a:t>
            </a:r>
            <a:r>
              <a:rPr lang="ru-RU" sz="1400" dirty="0">
                <a:solidFill>
                  <a:schemeClr val="tx1"/>
                </a:solidFill>
              </a:rPr>
              <a:t> выходе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spcBef>
                <a:spcPts val="0"/>
              </a:spcBef>
            </a:pPr>
            <a:endParaRPr lang="ru-RU" sz="1400" b="1" i="1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400" b="1" i="1" dirty="0" smtClean="0">
                <a:solidFill>
                  <a:srgbClr val="C00000"/>
                </a:solidFill>
              </a:rPr>
              <a:t>На </a:t>
            </a:r>
            <a:r>
              <a:rPr lang="ru-RU" sz="1400" b="1" i="1" dirty="0" smtClean="0">
                <a:solidFill>
                  <a:srgbClr val="C00000"/>
                </a:solidFill>
              </a:rPr>
              <a:t>выходе: </a:t>
            </a:r>
            <a:r>
              <a:rPr lang="ru-RU" sz="1400" dirty="0" smtClean="0">
                <a:solidFill>
                  <a:schemeClr val="tx1"/>
                </a:solidFill>
              </a:rPr>
              <a:t>Прототип/рабочее </a:t>
            </a:r>
            <a:r>
              <a:rPr lang="ru-RU" sz="1400" dirty="0">
                <a:solidFill>
                  <a:schemeClr val="tx1"/>
                </a:solidFill>
              </a:rPr>
              <a:t>решение/схема взаимодействия клиент-серверного приложения для решения описанной проблемы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9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жоғары</a:t>
            </a: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0 - 10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№5 «</a:t>
            </a:r>
            <a:r>
              <a:rPr lang="en-US" b="1" i="1" dirty="0">
                <a:solidFill>
                  <a:srgbClr val="C00000"/>
                </a:solidFill>
              </a:rPr>
              <a:t>Google Drive </a:t>
            </a:r>
            <a:r>
              <a:rPr lang="ru-RU" b="1" i="1" dirty="0" err="1">
                <a:solidFill>
                  <a:srgbClr val="C00000"/>
                </a:solidFill>
              </a:rPr>
              <a:t>аналогы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sz="1400" i="1" dirty="0" err="1" smtClean="0">
                <a:solidFill>
                  <a:srgbClr val="C00000"/>
                </a:solidFill>
              </a:rPr>
              <a:t>Мәселе</a:t>
            </a:r>
            <a:r>
              <a:rPr lang="ru-RU" sz="1400" b="1" i="1" dirty="0" smtClean="0">
                <a:solidFill>
                  <a:srgbClr val="C00000"/>
                </a:solidFill>
              </a:rPr>
              <a:t>: </a:t>
            </a:r>
            <a:r>
              <a:rPr lang="ru-RU" sz="1400" i="1" dirty="0" err="1">
                <a:solidFill>
                  <a:schemeClr val="tx1"/>
                </a:solidFill>
              </a:rPr>
              <a:t>Ковид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дәуірінде</a:t>
            </a:r>
            <a:r>
              <a:rPr lang="ru-RU" sz="1400" i="1" dirty="0">
                <a:solidFill>
                  <a:schemeClr val="tx1"/>
                </a:solidFill>
              </a:rPr>
              <a:t>(</a:t>
            </a:r>
            <a:r>
              <a:rPr lang="ru-RU" sz="1400" i="1" dirty="0" err="1">
                <a:solidFill>
                  <a:schemeClr val="tx1"/>
                </a:solidFill>
              </a:rPr>
              <a:t>уақытында</a:t>
            </a:r>
            <a:r>
              <a:rPr lang="ru-RU" sz="1400" i="1" dirty="0">
                <a:solidFill>
                  <a:schemeClr val="tx1"/>
                </a:solidFill>
              </a:rPr>
              <a:t>)  </a:t>
            </a:r>
            <a:r>
              <a:rPr lang="ru-RU" sz="1400" i="1" dirty="0" err="1">
                <a:solidFill>
                  <a:schemeClr val="tx1"/>
                </a:solidFill>
              </a:rPr>
              <a:t>ірі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компаниялардың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көпшілігі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өз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қызметкерлерін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қашықтан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жұмысқа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ауыстырды</a:t>
            </a:r>
            <a:r>
              <a:rPr lang="ru-RU" sz="1400" i="1" dirty="0">
                <a:solidFill>
                  <a:schemeClr val="tx1"/>
                </a:solidFill>
              </a:rPr>
              <a:t>. </a:t>
            </a:r>
            <a:r>
              <a:rPr lang="ru-RU" sz="1400" i="1" dirty="0" err="1">
                <a:solidFill>
                  <a:schemeClr val="tx1"/>
                </a:solidFill>
              </a:rPr>
              <a:t>Көптеген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адамдар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бұл</a:t>
            </a:r>
            <a:r>
              <a:rPr lang="ru-RU" sz="1400" i="1" dirty="0">
                <a:solidFill>
                  <a:schemeClr val="tx1"/>
                </a:solidFill>
              </a:rPr>
              <a:t> опция осы </a:t>
            </a:r>
            <a:r>
              <a:rPr lang="ru-RU" sz="1400" i="1" dirty="0" err="1">
                <a:solidFill>
                  <a:schemeClr val="tx1"/>
                </a:solidFill>
              </a:rPr>
              <a:t>күнге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дейін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сақталады</a:t>
            </a:r>
            <a:r>
              <a:rPr lang="ru-RU" sz="1400" i="1" dirty="0">
                <a:solidFill>
                  <a:schemeClr val="tx1"/>
                </a:solidFill>
              </a:rPr>
              <a:t>. </a:t>
            </a:r>
            <a:r>
              <a:rPr lang="ru-RU" sz="1400" i="1" dirty="0" err="1">
                <a:solidFill>
                  <a:schemeClr val="tx1"/>
                </a:solidFill>
              </a:rPr>
              <a:t>Бірақ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кеңседегі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компьютерде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үнемі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сақталып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корпоративтік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желі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шеңберінен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шықпаған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деректер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қазір</a:t>
            </a:r>
            <a:r>
              <a:rPr lang="ru-RU" sz="1400" i="1" dirty="0">
                <a:solidFill>
                  <a:schemeClr val="tx1"/>
                </a:solidFill>
              </a:rPr>
              <a:t> компания </a:t>
            </a:r>
            <a:r>
              <a:rPr lang="ru-RU" sz="1400" i="1" dirty="0" err="1">
                <a:solidFill>
                  <a:schemeClr val="tx1"/>
                </a:solidFill>
              </a:rPr>
              <a:t>қызметкерлерінің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дербес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компьютерлерінде</a:t>
            </a:r>
            <a:r>
              <a:rPr lang="ru-RU" sz="1400" i="1" dirty="0">
                <a:solidFill>
                  <a:schemeClr val="tx1"/>
                </a:solidFill>
              </a:rPr>
              <a:t> бар </a:t>
            </a:r>
            <a:r>
              <a:rPr lang="ru-RU" sz="1400" i="1" dirty="0" err="1">
                <a:solidFill>
                  <a:schemeClr val="tx1"/>
                </a:solidFill>
              </a:rPr>
              <a:t>деген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мәселе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бар.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b="1" i="1" dirty="0" err="1" smtClean="0">
                <a:solidFill>
                  <a:srgbClr val="C00000"/>
                </a:solidFill>
              </a:rPr>
              <a:t>Тапсырма</a:t>
            </a:r>
            <a:r>
              <a:rPr lang="ru-RU" sz="1400" b="1" i="1" dirty="0" smtClean="0">
                <a:solidFill>
                  <a:srgbClr val="C00000"/>
                </a:solidFill>
              </a:rPr>
              <a:t>: </a:t>
            </a:r>
            <a:r>
              <a:rPr lang="en-US" sz="1400" i="1" dirty="0">
                <a:solidFill>
                  <a:schemeClr val="tx1"/>
                </a:solidFill>
              </a:rPr>
              <a:t>Google Drive </a:t>
            </a:r>
            <a:r>
              <a:rPr lang="ru-RU" sz="1400" i="1" dirty="0" err="1">
                <a:solidFill>
                  <a:schemeClr val="tx1"/>
                </a:solidFill>
              </a:rPr>
              <a:t>аналогы</a:t>
            </a:r>
            <a:r>
              <a:rPr lang="ru-RU" sz="1400" i="1" dirty="0">
                <a:solidFill>
                  <a:schemeClr val="tx1"/>
                </a:solidFill>
              </a:rPr>
              <a:t>  </a:t>
            </a:r>
            <a:r>
              <a:rPr lang="ru-RU" sz="1400" i="1" dirty="0" err="1">
                <a:solidFill>
                  <a:schemeClr val="tx1"/>
                </a:solidFill>
              </a:rPr>
              <a:t>деректер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толығымен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қауіпсіз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болатындай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етіп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жасау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ұсынылады</a:t>
            </a:r>
            <a:r>
              <a:rPr lang="ru-RU" sz="1400" i="1" dirty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ru-RU" sz="1400" i="1" dirty="0">
                <a:solidFill>
                  <a:schemeClr val="tx1"/>
                </a:solidFill>
              </a:rPr>
              <a:t> а) </a:t>
            </a:r>
            <a:r>
              <a:rPr lang="ru-RU" sz="1400" i="1" dirty="0" err="1">
                <a:solidFill>
                  <a:schemeClr val="tx1"/>
                </a:solidFill>
              </a:rPr>
              <a:t>деректерді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жеке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кілтпен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шифрлау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көшіру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мүмкіндігі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болмайтындай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бірақ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файлдарды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ашуға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және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сақтауға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болатындай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етіп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жасау</a:t>
            </a:r>
            <a:endParaRPr lang="ru-RU" sz="1400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i="1" dirty="0">
                <a:solidFill>
                  <a:schemeClr val="tx1"/>
                </a:solidFill>
              </a:rPr>
              <a:t>б) </a:t>
            </a:r>
            <a:r>
              <a:rPr lang="ru-RU" sz="1400" i="1" dirty="0" err="1">
                <a:solidFill>
                  <a:schemeClr val="tx1"/>
                </a:solidFill>
              </a:rPr>
              <a:t>деректердің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ағып</a:t>
            </a:r>
            <a:r>
              <a:rPr lang="ru-RU" sz="1400" i="1" dirty="0">
                <a:solidFill>
                  <a:schemeClr val="tx1"/>
                </a:solidFill>
              </a:rPr>
              <a:t> кету </a:t>
            </a:r>
            <a:r>
              <a:rPr lang="ru-RU" sz="1400" i="1" dirty="0" err="1">
                <a:solidFill>
                  <a:schemeClr val="tx1"/>
                </a:solidFill>
              </a:rPr>
              <a:t>ықтималдығын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есептеу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ML </a:t>
            </a:r>
            <a:r>
              <a:rPr lang="ru-RU" sz="1400" i="1" dirty="0" err="1">
                <a:solidFill>
                  <a:schemeClr val="tx1"/>
                </a:solidFill>
              </a:rPr>
              <a:t>пайдалану</a:t>
            </a:r>
            <a:r>
              <a:rPr lang="ru-RU" sz="1400" i="1" dirty="0">
                <a:solidFill>
                  <a:schemeClr val="tx1"/>
                </a:solidFill>
              </a:rPr>
              <a:t> (</a:t>
            </a:r>
            <a:r>
              <a:rPr lang="ru-RU" sz="1400" i="1" dirty="0" err="1">
                <a:solidFill>
                  <a:schemeClr val="tx1"/>
                </a:solidFill>
              </a:rPr>
              <a:t>мысалы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пайдаланушы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көшіру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пайдаланатын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каталогтағы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барлық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файлдарға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дәйекті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түрде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қол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жеткізеді</a:t>
            </a:r>
            <a:r>
              <a:rPr lang="ru-RU" sz="1400" i="1" dirty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ru-RU" sz="1400" i="1" dirty="0">
                <a:solidFill>
                  <a:schemeClr val="tx1"/>
                </a:solidFill>
              </a:rPr>
              <a:t>в) </a:t>
            </a:r>
            <a:r>
              <a:rPr lang="en-US" sz="1400" i="1" dirty="0">
                <a:solidFill>
                  <a:schemeClr val="tx1"/>
                </a:solidFill>
              </a:rPr>
              <a:t>a, b </a:t>
            </a:r>
            <a:r>
              <a:rPr lang="ru-RU" sz="1400" i="1" dirty="0" err="1">
                <a:solidFill>
                  <a:schemeClr val="tx1"/>
                </a:solidFill>
              </a:rPr>
              <a:t>нүктелерінің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жұмысын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қамтамасыз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ету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бұлттағы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деректермен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жұмыс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істеу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интернет </a:t>
            </a:r>
            <a:r>
              <a:rPr lang="ru-RU" sz="1400" i="1" dirty="0" err="1">
                <a:solidFill>
                  <a:schemeClr val="tx1"/>
                </a:solidFill>
              </a:rPr>
              <a:t>желісіне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тұрақты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қосылымды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талап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етеді</a:t>
            </a:r>
            <a:endParaRPr lang="ru-RU" sz="1400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i="1" dirty="0">
                <a:solidFill>
                  <a:schemeClr val="tx1"/>
                </a:solidFill>
              </a:rPr>
              <a:t>г) </a:t>
            </a:r>
            <a:r>
              <a:rPr lang="ru-RU" sz="1400" i="1" dirty="0" err="1">
                <a:solidFill>
                  <a:schemeClr val="tx1"/>
                </a:solidFill>
              </a:rPr>
              <a:t>файлдарға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қол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жеткізу</a:t>
            </a:r>
            <a:r>
              <a:rPr lang="ru-RU" sz="1400" i="1" dirty="0">
                <a:solidFill>
                  <a:schemeClr val="tx1"/>
                </a:solidFill>
              </a:rPr>
              <a:t> саны мен </a:t>
            </a:r>
            <a:r>
              <a:rPr lang="ru-RU" sz="1400" i="1" dirty="0" err="1">
                <a:solidFill>
                  <a:schemeClr val="tx1"/>
                </a:solidFill>
              </a:rPr>
              <a:t>сапасына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негізделген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еңбек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шығындарын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қадағалаңыз</a:t>
            </a:r>
            <a:r>
              <a:rPr lang="ru-RU" sz="1400" i="1" dirty="0">
                <a:solidFill>
                  <a:schemeClr val="tx1"/>
                </a:solidFill>
              </a:rPr>
              <a:t> (</a:t>
            </a:r>
            <a:r>
              <a:rPr lang="ru-RU" sz="1400" i="1" dirty="0" err="1">
                <a:solidFill>
                  <a:schemeClr val="tx1"/>
                </a:solidFill>
              </a:rPr>
              <a:t>әзірлеушілер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дизайнерлер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техникалық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жазушылар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және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басқа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мамандықтар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маңызды</a:t>
            </a:r>
            <a:r>
              <a:rPr lang="ru-RU" sz="1400" i="1" dirty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ru-RU" sz="1400" i="1" dirty="0">
                <a:solidFill>
                  <a:schemeClr val="tx1"/>
                </a:solidFill>
              </a:rPr>
              <a:t>д) </a:t>
            </a:r>
            <a:r>
              <a:rPr lang="ru-RU" sz="1400" i="1" dirty="0" err="1">
                <a:solidFill>
                  <a:schemeClr val="tx1"/>
                </a:solidFill>
              </a:rPr>
              <a:t>кодты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зақымдамау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абайлап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кодқа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бірегей</a:t>
            </a:r>
            <a:r>
              <a:rPr lang="ru-RU" sz="1400" i="1" dirty="0">
                <a:solidFill>
                  <a:schemeClr val="tx1"/>
                </a:solidFill>
              </a:rPr>
              <a:t> код </a:t>
            </a:r>
            <a:r>
              <a:rPr lang="ru-RU" sz="1400" i="1" dirty="0" err="1">
                <a:solidFill>
                  <a:schemeClr val="tx1"/>
                </a:solidFill>
              </a:rPr>
              <a:t>қосыңыз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егер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ағып</a:t>
            </a:r>
            <a:r>
              <a:rPr lang="ru-RU" sz="1400" i="1" dirty="0">
                <a:solidFill>
                  <a:schemeClr val="tx1"/>
                </a:solidFill>
              </a:rPr>
              <a:t> кету </a:t>
            </a:r>
            <a:r>
              <a:rPr lang="ru-RU" sz="1400" i="1" dirty="0" err="1">
                <a:solidFill>
                  <a:schemeClr val="tx1"/>
                </a:solidFill>
              </a:rPr>
              <a:t>ықтималдығы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болса</a:t>
            </a:r>
            <a:r>
              <a:rPr lang="ru-RU" sz="1400" i="1" dirty="0">
                <a:solidFill>
                  <a:schemeClr val="tx1"/>
                </a:solidFill>
              </a:rPr>
              <a:t>, </a:t>
            </a:r>
            <a:r>
              <a:rPr lang="ru-RU" sz="1400" i="1" dirty="0" err="1">
                <a:solidFill>
                  <a:schemeClr val="tx1"/>
                </a:solidFill>
              </a:rPr>
              <a:t>оның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қай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машинадан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шыққанын</a:t>
            </a:r>
            <a:r>
              <a:rPr lang="ru-RU" sz="1400" i="1" dirty="0">
                <a:solidFill>
                  <a:schemeClr val="tx1"/>
                </a:solidFill>
              </a:rPr>
              <a:t> «</a:t>
            </a:r>
            <a:r>
              <a:rPr lang="ru-RU" sz="1400" i="1" dirty="0" err="1">
                <a:solidFill>
                  <a:schemeClr val="tx1"/>
                </a:solidFill>
              </a:rPr>
              <a:t>Цифрлық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із</a:t>
            </a:r>
            <a:r>
              <a:rPr lang="ru-RU" sz="1400" i="1" dirty="0">
                <a:solidFill>
                  <a:schemeClr val="tx1"/>
                </a:solidFill>
              </a:rPr>
              <a:t>» </a:t>
            </a:r>
            <a:r>
              <a:rPr lang="ru-RU" sz="1400" i="1" dirty="0" err="1">
                <a:solidFill>
                  <a:schemeClr val="tx1"/>
                </a:solidFill>
              </a:rPr>
              <a:t>арқылы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бақылауға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болады</a:t>
            </a:r>
            <a:r>
              <a:rPr lang="ru-RU" sz="1400" i="1" dirty="0">
                <a:solidFill>
                  <a:schemeClr val="tx1"/>
                </a:solidFill>
              </a:rPr>
              <a:t>. </a:t>
            </a:r>
          </a:p>
          <a:p>
            <a:pPr algn="l">
              <a:spcBef>
                <a:spcPts val="0"/>
              </a:spcBef>
            </a:pPr>
            <a:r>
              <a:rPr lang="ru-RU" sz="1400" i="1" dirty="0">
                <a:solidFill>
                  <a:schemeClr val="tx1"/>
                </a:solidFill>
              </a:rPr>
              <a:t>е) </a:t>
            </a:r>
            <a:r>
              <a:rPr lang="ru-RU" sz="1400" i="1" dirty="0" err="1">
                <a:solidFill>
                  <a:schemeClr val="tx1"/>
                </a:solidFill>
              </a:rPr>
              <a:t>әртүрлі</a:t>
            </a:r>
            <a:r>
              <a:rPr lang="ru-RU" sz="1400" i="1" dirty="0">
                <a:solidFill>
                  <a:schemeClr val="tx1"/>
                </a:solidFill>
              </a:rPr>
              <a:t> ОЖ-</a:t>
            </a:r>
            <a:r>
              <a:rPr lang="ru-RU" sz="1400" i="1" dirty="0" err="1">
                <a:solidFill>
                  <a:schemeClr val="tx1"/>
                </a:solidFill>
              </a:rPr>
              <a:t>ны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қолдау</a:t>
            </a:r>
            <a:r>
              <a:rPr lang="ru-RU" sz="1400" i="1" dirty="0">
                <a:solidFill>
                  <a:schemeClr val="tx1"/>
                </a:solidFill>
              </a:rPr>
              <a:t>: </a:t>
            </a:r>
            <a:r>
              <a:rPr lang="en-US" sz="1400" i="1" dirty="0" smtClean="0">
                <a:solidFill>
                  <a:schemeClr val="tx1"/>
                </a:solidFill>
              </a:rPr>
              <a:t>Mac/windows/</a:t>
            </a:r>
            <a:r>
              <a:rPr lang="en-US" sz="1400" i="1" dirty="0" err="1" smtClean="0">
                <a:solidFill>
                  <a:schemeClr val="tx1"/>
                </a:solidFill>
              </a:rPr>
              <a:t>linux</a:t>
            </a:r>
            <a:r>
              <a:rPr lang="ru-RU" sz="1400" i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1400" i="1" dirty="0" err="1" smtClean="0">
                <a:solidFill>
                  <a:srgbClr val="C00000"/>
                </a:solidFill>
              </a:rPr>
              <a:t>Нәтижесі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</a:rPr>
              <a:t>: </a:t>
            </a:r>
            <a:r>
              <a:rPr lang="ru-RU" sz="1400" i="1" dirty="0" err="1">
                <a:solidFill>
                  <a:schemeClr val="tx1"/>
                </a:solidFill>
              </a:rPr>
              <a:t>Прототипі</a:t>
            </a:r>
            <a:r>
              <a:rPr lang="ru-RU" sz="1400" i="1" dirty="0">
                <a:solidFill>
                  <a:schemeClr val="tx1"/>
                </a:solidFill>
              </a:rPr>
              <a:t> / </a:t>
            </a:r>
            <a:r>
              <a:rPr lang="ru-RU" sz="1400" i="1" dirty="0" err="1">
                <a:solidFill>
                  <a:schemeClr val="tx1"/>
                </a:solidFill>
              </a:rPr>
              <a:t>жұмыс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шешімі</a:t>
            </a:r>
            <a:r>
              <a:rPr lang="ru-RU" sz="1400" i="1" dirty="0">
                <a:solidFill>
                  <a:schemeClr val="tx1"/>
                </a:solidFill>
              </a:rPr>
              <a:t> / </a:t>
            </a:r>
            <a:r>
              <a:rPr lang="ru-RU" sz="1400" i="1" dirty="0" err="1">
                <a:solidFill>
                  <a:schemeClr val="tx1"/>
                </a:solidFill>
              </a:rPr>
              <a:t>сипатталған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мәселені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шешу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үшін</a:t>
            </a:r>
            <a:r>
              <a:rPr lang="ru-RU" sz="1400" i="1" dirty="0">
                <a:solidFill>
                  <a:schemeClr val="tx1"/>
                </a:solidFill>
              </a:rPr>
              <a:t> клиент-сервер </a:t>
            </a:r>
            <a:r>
              <a:rPr lang="ru-RU" sz="1400" i="1" dirty="0" err="1">
                <a:solidFill>
                  <a:schemeClr val="tx1"/>
                </a:solidFill>
              </a:rPr>
              <a:t>қосымшасының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өзара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әрекеттесу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схемасы</a:t>
            </a:r>
            <a:r>
              <a:rPr lang="ru-RU" sz="1400" i="1" dirty="0">
                <a:solidFill>
                  <a:schemeClr val="tx1"/>
                </a:solidFill>
              </a:rPr>
              <a:t>.</a:t>
            </a:r>
            <a:endParaRPr lang="ru-RU" sz="1400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5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</a:t>
            </a:r>
            <a:r>
              <a:rPr lang="ru-RU" b="1" i="1" dirty="0">
                <a:solidFill>
                  <a:schemeClr val="tx1"/>
                </a:solidFill>
              </a:rPr>
              <a:t>средний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</a:t>
            </a:r>
            <a:r>
              <a:rPr lang="kk-KZ" b="1" i="1" dirty="0" smtClean="0">
                <a:solidFill>
                  <a:schemeClr val="tx1"/>
                </a:solidFill>
              </a:rPr>
              <a:t>8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№6 </a:t>
            </a:r>
            <a:r>
              <a:rPr lang="ru-RU" b="1" dirty="0">
                <a:solidFill>
                  <a:srgbClr val="C00000"/>
                </a:solidFill>
              </a:rPr>
              <a:t>«Заработок в интернете - карточки </a:t>
            </a:r>
            <a:r>
              <a:rPr lang="ru-RU" b="1" dirty="0" smtClean="0">
                <a:solidFill>
                  <a:srgbClr val="C00000"/>
                </a:solidFill>
              </a:rPr>
              <a:t>профессий»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Проблема</a:t>
            </a:r>
            <a:r>
              <a:rPr lang="ru-RU" i="1" dirty="0">
                <a:solidFill>
                  <a:schemeClr val="tx1"/>
                </a:solidFill>
              </a:rPr>
              <a:t>: низкие зарплаты, отсутствие </a:t>
            </a:r>
            <a:r>
              <a:rPr lang="ru-RU" i="1" dirty="0" smtClean="0">
                <a:solidFill>
                  <a:schemeClr val="tx1"/>
                </a:solidFill>
              </a:rPr>
              <a:t>работы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Задача</a:t>
            </a:r>
            <a:r>
              <a:rPr lang="ru-RU" i="1" dirty="0">
                <a:solidFill>
                  <a:schemeClr val="tx1"/>
                </a:solidFill>
              </a:rPr>
              <a:t>: Интернет есть практически в каждом доме, ноутбуки по доступным ценам. Каждый человек имеет возможность зарабатывать удаленно. Нужно их этому научить. 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rgbClr val="C00000"/>
                </a:solidFill>
              </a:rPr>
              <a:t>На выходе: </a:t>
            </a:r>
            <a:r>
              <a:rPr lang="ru-RU" i="1" dirty="0">
                <a:solidFill>
                  <a:schemeClr val="tx1"/>
                </a:solidFill>
              </a:rPr>
              <a:t>Заполнение анкеты пользователем, выдача подходящих профессий. В карточке профессии подробное описание ЗП на старте/для опытных, Где найти первых клиентов, примеры профессий, с четким руководством к действию для самых обычных пользователей, далеких от компьютеров. Подумать о монетизации </a:t>
            </a:r>
            <a:r>
              <a:rPr lang="ru-RU" i="1" dirty="0" smtClean="0">
                <a:solidFill>
                  <a:schemeClr val="tx1"/>
                </a:solidFill>
              </a:rPr>
              <a:t>проекта</a:t>
            </a:r>
          </a:p>
          <a:p>
            <a:pPr algn="ctr"/>
            <a:r>
              <a:rPr lang="ru-RU" b="1" i="1" dirty="0">
                <a:solidFill>
                  <a:srgbClr val="C00000"/>
                </a:solidFill>
              </a:rPr>
              <a:t>Примеры профессий: </a:t>
            </a:r>
            <a:r>
              <a:rPr lang="ru-RU" i="1" dirty="0" err="1" smtClean="0">
                <a:solidFill>
                  <a:schemeClr val="tx1"/>
                </a:solidFill>
              </a:rPr>
              <a:t>Product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manager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Motion</a:t>
            </a:r>
            <a:r>
              <a:rPr lang="ru-RU" i="1" dirty="0">
                <a:solidFill>
                  <a:schemeClr val="tx1"/>
                </a:solidFill>
              </a:rPr>
              <a:t> дизайн, Дизайнер в </a:t>
            </a:r>
            <a:r>
              <a:rPr lang="ru-RU" i="1" dirty="0" err="1">
                <a:solidFill>
                  <a:schemeClr val="tx1"/>
                </a:solidFill>
              </a:rPr>
              <a:t>Фотошопе</a:t>
            </a:r>
            <a:r>
              <a:rPr lang="ru-RU" i="1" dirty="0">
                <a:solidFill>
                  <a:schemeClr val="tx1"/>
                </a:solidFill>
              </a:rPr>
              <a:t>, Дизайнер в </a:t>
            </a:r>
            <a:r>
              <a:rPr lang="ru-RU" i="1" dirty="0" err="1">
                <a:solidFill>
                  <a:schemeClr val="tx1"/>
                </a:solidFill>
              </a:rPr>
              <a:t>Figma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Видеомейкер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Adobe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Premiere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Pro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Adobe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After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effects</a:t>
            </a:r>
            <a:r>
              <a:rPr lang="ru-RU" i="1" dirty="0">
                <a:solidFill>
                  <a:schemeClr val="tx1"/>
                </a:solidFill>
              </a:rPr>
              <a:t>, Арбитраж трафика, Программист, UI/UX дизайнер, Цифровой офицер, SMM, переводчик, копирайтинг/</a:t>
            </a:r>
            <a:r>
              <a:rPr lang="ru-RU" i="1" dirty="0" err="1">
                <a:solidFill>
                  <a:schemeClr val="tx1"/>
                </a:solidFill>
              </a:rPr>
              <a:t>рерайтинг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проджект</a:t>
            </a:r>
            <a:r>
              <a:rPr lang="ru-RU" i="1" dirty="0">
                <a:solidFill>
                  <a:schemeClr val="tx1"/>
                </a:solidFill>
              </a:rPr>
              <a:t>-менеджер, и т.д. 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0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</a:t>
            </a:r>
            <a:r>
              <a:rPr lang="kk-KZ" b="1" i="1" dirty="0" smtClean="0">
                <a:solidFill>
                  <a:schemeClr val="tx1"/>
                </a:solidFill>
              </a:rPr>
              <a:t>орташа</a:t>
            </a:r>
            <a:endParaRPr lang="kk-KZ" b="1" i="1" dirty="0">
              <a:solidFill>
                <a:schemeClr val="tx1"/>
              </a:solidFill>
            </a:endParaRP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</a:t>
            </a:r>
            <a:r>
              <a:rPr lang="kk-KZ" b="1" i="1" dirty="0" smtClean="0">
                <a:solidFill>
                  <a:schemeClr val="tx1"/>
                </a:solidFill>
              </a:rPr>
              <a:t>8</a:t>
            </a:r>
            <a:endParaRPr lang="kk-KZ" b="1" i="1" dirty="0">
              <a:solidFill>
                <a:schemeClr val="tx1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№6 «</a:t>
            </a:r>
            <a:r>
              <a:rPr lang="ru-RU" b="1" i="1" dirty="0" err="1">
                <a:solidFill>
                  <a:srgbClr val="C00000"/>
                </a:solidFill>
              </a:rPr>
              <a:t>Интернеттегі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табыс</a:t>
            </a:r>
            <a:r>
              <a:rPr lang="ru-RU" b="1" i="1" dirty="0">
                <a:solidFill>
                  <a:srgbClr val="C00000"/>
                </a:solidFill>
              </a:rPr>
              <a:t> - </a:t>
            </a:r>
            <a:r>
              <a:rPr lang="ru-RU" b="1" i="1" dirty="0" err="1">
                <a:solidFill>
                  <a:srgbClr val="C00000"/>
                </a:solidFill>
              </a:rPr>
              <a:t>кәсіптік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карталар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төмен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жалақы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жұмыстың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жоқтығы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i="1" dirty="0" err="1" smtClean="0">
                <a:solidFill>
                  <a:srgbClr val="C00000"/>
                </a:solidFill>
              </a:rPr>
              <a:t>Тапсырма</a:t>
            </a:r>
            <a:r>
              <a:rPr lang="ru-RU" sz="1600" b="1" i="1" dirty="0" smtClean="0">
                <a:solidFill>
                  <a:srgbClr val="C00000"/>
                </a:solidFill>
              </a:rPr>
              <a:t>: </a:t>
            </a:r>
            <a:r>
              <a:rPr lang="ru-RU" sz="1600" i="1" dirty="0">
                <a:solidFill>
                  <a:schemeClr val="tx1"/>
                </a:solidFill>
              </a:rPr>
              <a:t>Интернет </a:t>
            </a:r>
            <a:r>
              <a:rPr lang="ru-RU" sz="1600" i="1" dirty="0" err="1">
                <a:solidFill>
                  <a:schemeClr val="tx1"/>
                </a:solidFill>
              </a:rPr>
              <a:t>әр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үйде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дерлік</a:t>
            </a:r>
            <a:r>
              <a:rPr lang="ru-RU" sz="1600" i="1" dirty="0">
                <a:solidFill>
                  <a:schemeClr val="tx1"/>
                </a:solidFill>
              </a:rPr>
              <a:t> бар, </a:t>
            </a:r>
            <a:r>
              <a:rPr lang="ru-RU" sz="1600" i="1" dirty="0" err="1">
                <a:solidFill>
                  <a:schemeClr val="tx1"/>
                </a:solidFill>
              </a:rPr>
              <a:t>ноутбуктар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қолжетімді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бағамен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сатылады</a:t>
            </a:r>
            <a:r>
              <a:rPr lang="ru-RU" sz="1600" i="1" dirty="0" smtClean="0">
                <a:solidFill>
                  <a:schemeClr val="tx1"/>
                </a:solidFill>
              </a:rPr>
              <a:t>. </a:t>
            </a:r>
            <a:r>
              <a:rPr lang="ru-RU" sz="1600" i="1" dirty="0" err="1" smtClean="0">
                <a:solidFill>
                  <a:schemeClr val="tx1"/>
                </a:solidFill>
              </a:rPr>
              <a:t>Әр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адамның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қашықтан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ақша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табуға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мүмкіндігі</a:t>
            </a:r>
            <a:r>
              <a:rPr lang="ru-RU" sz="1600" i="1" dirty="0">
                <a:solidFill>
                  <a:schemeClr val="tx1"/>
                </a:solidFill>
              </a:rPr>
              <a:t> бар. </a:t>
            </a:r>
            <a:r>
              <a:rPr lang="ru-RU" sz="1600" i="1" dirty="0" err="1">
                <a:solidFill>
                  <a:schemeClr val="tx1"/>
                </a:solidFill>
              </a:rPr>
              <a:t>Оларға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осыны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үйрету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керек</a:t>
            </a:r>
            <a:r>
              <a:rPr lang="ru-RU" sz="1600" i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1600" i="1" dirty="0" err="1" smtClean="0">
                <a:solidFill>
                  <a:srgbClr val="C00000"/>
                </a:solidFill>
              </a:rPr>
              <a:t>Нәтижесі</a:t>
            </a:r>
            <a:r>
              <a:rPr lang="ru-RU" sz="1600" i="1" dirty="0" smtClean="0">
                <a:solidFill>
                  <a:srgbClr val="C00000"/>
                </a:solidFill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</a:rPr>
              <a:t>: </a:t>
            </a:r>
            <a:r>
              <a:rPr lang="ru-RU" sz="1600" i="1" dirty="0" err="1">
                <a:solidFill>
                  <a:schemeClr val="tx1"/>
                </a:solidFill>
              </a:rPr>
              <a:t>Қолданушының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сауалнаманы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толтыруы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сәйкес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келетін</a:t>
            </a:r>
            <a:r>
              <a:rPr lang="ru-RU" sz="1600" i="1" dirty="0">
                <a:solidFill>
                  <a:schemeClr val="tx1"/>
                </a:solidFill>
              </a:rPr>
              <a:t>  </a:t>
            </a:r>
            <a:r>
              <a:rPr lang="ru-RU" sz="1600" i="1" dirty="0" err="1">
                <a:solidFill>
                  <a:schemeClr val="tx1"/>
                </a:solidFill>
              </a:rPr>
              <a:t>мамандықтардың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берілуі</a:t>
            </a:r>
            <a:r>
              <a:rPr lang="ru-RU" sz="1600" i="1" dirty="0">
                <a:solidFill>
                  <a:schemeClr val="tx1"/>
                </a:solidFill>
              </a:rPr>
              <a:t>. </a:t>
            </a:r>
            <a:r>
              <a:rPr lang="ru-RU" sz="1600" i="1" dirty="0" err="1">
                <a:solidFill>
                  <a:schemeClr val="tx1"/>
                </a:solidFill>
              </a:rPr>
              <a:t>Кәсіптік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карталарда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бастапқыдағы</a:t>
            </a:r>
            <a:r>
              <a:rPr lang="ru-RU" sz="1600" i="1" dirty="0">
                <a:solidFill>
                  <a:schemeClr val="tx1"/>
                </a:solidFill>
              </a:rPr>
              <a:t>/</a:t>
            </a:r>
            <a:r>
              <a:rPr lang="ru-RU" sz="1600" i="1" dirty="0" err="1">
                <a:solidFill>
                  <a:schemeClr val="tx1"/>
                </a:solidFill>
              </a:rPr>
              <a:t>тәжірибесі</a:t>
            </a:r>
            <a:r>
              <a:rPr lang="ru-RU" sz="1600" i="1" dirty="0">
                <a:solidFill>
                  <a:schemeClr val="tx1"/>
                </a:solidFill>
              </a:rPr>
              <a:t> бар </a:t>
            </a:r>
            <a:r>
              <a:rPr lang="ru-RU" sz="1600" i="1" dirty="0" err="1">
                <a:solidFill>
                  <a:schemeClr val="tx1"/>
                </a:solidFill>
              </a:rPr>
              <a:t>мамандардың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жалақысы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белгіленген</a:t>
            </a:r>
            <a:r>
              <a:rPr lang="ru-RU" sz="1600" i="1" dirty="0">
                <a:solidFill>
                  <a:schemeClr val="tx1"/>
                </a:solidFill>
              </a:rPr>
              <a:t>. </a:t>
            </a:r>
            <a:r>
              <a:rPr lang="ru-RU" sz="1600" i="1" dirty="0" err="1">
                <a:solidFill>
                  <a:schemeClr val="tx1"/>
                </a:solidFill>
              </a:rPr>
              <a:t>Сонымен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қатар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бірінші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клиенттерді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қайдан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табатыны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туралы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көрсетілген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мамандықтар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үлгісі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компьютерлерді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жетік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білмейтін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пайдаланушылар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үшін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қолдану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нұсқаулығы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анық</a:t>
            </a:r>
            <a:r>
              <a:rPr lang="ru-RU" sz="1600" i="1" dirty="0">
                <a:solidFill>
                  <a:schemeClr val="tx1"/>
                </a:solidFill>
              </a:rPr>
              <a:t> болу </a:t>
            </a:r>
            <a:r>
              <a:rPr lang="ru-RU" sz="1600" i="1" dirty="0" err="1">
                <a:solidFill>
                  <a:schemeClr val="tx1"/>
                </a:solidFill>
              </a:rPr>
              <a:t>қажет</a:t>
            </a:r>
            <a:r>
              <a:rPr lang="ru-RU" sz="1600" i="1" dirty="0">
                <a:solidFill>
                  <a:schemeClr val="tx1"/>
                </a:solidFill>
              </a:rPr>
              <a:t>. </a:t>
            </a:r>
            <a:r>
              <a:rPr lang="ru-RU" sz="1600" i="1" dirty="0" err="1">
                <a:solidFill>
                  <a:schemeClr val="tx1"/>
                </a:solidFill>
              </a:rPr>
              <a:t>Жобаны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монетизациялау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туралы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ойланыңыз</a:t>
            </a:r>
            <a:r>
              <a:rPr lang="ru-RU" sz="1600" i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600" i="1" dirty="0" err="1">
                <a:solidFill>
                  <a:schemeClr val="tx1"/>
                </a:solidFill>
              </a:rPr>
              <a:t>Ұсынылатын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мамандықтар</a:t>
            </a:r>
            <a:r>
              <a:rPr lang="ru-RU" sz="1600" i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</a:rPr>
              <a:t>Product manager, Motion </a:t>
            </a:r>
            <a:r>
              <a:rPr lang="ru-RU" sz="1600" i="1" dirty="0">
                <a:solidFill>
                  <a:schemeClr val="tx1"/>
                </a:solidFill>
              </a:rPr>
              <a:t>дизайны, </a:t>
            </a:r>
            <a:r>
              <a:rPr lang="en-US" sz="1600" i="1" dirty="0">
                <a:solidFill>
                  <a:schemeClr val="tx1"/>
                </a:solidFill>
              </a:rPr>
              <a:t>Photoshop </a:t>
            </a:r>
            <a:r>
              <a:rPr lang="ru-RU" sz="1600" i="1" dirty="0" err="1">
                <a:solidFill>
                  <a:schemeClr val="tx1"/>
                </a:solidFill>
              </a:rPr>
              <a:t>дизайнері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en-US" sz="1600" i="1" dirty="0" err="1">
                <a:solidFill>
                  <a:schemeClr val="tx1"/>
                </a:solidFill>
              </a:rPr>
              <a:t>Figma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дизайнері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en-US" sz="1600" i="1" dirty="0">
                <a:solidFill>
                  <a:schemeClr val="tx1"/>
                </a:solidFill>
              </a:rPr>
              <a:t>Adobe Premiere Pro </a:t>
            </a:r>
            <a:r>
              <a:rPr lang="ru-RU" sz="1600" i="1" dirty="0" err="1">
                <a:solidFill>
                  <a:schemeClr val="tx1"/>
                </a:solidFill>
              </a:rPr>
              <a:t>бейне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жасаушысы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en-US" sz="1600" i="1" dirty="0">
                <a:solidFill>
                  <a:schemeClr val="tx1"/>
                </a:solidFill>
              </a:rPr>
              <a:t>Adobe After effects, Traffic </a:t>
            </a:r>
            <a:r>
              <a:rPr lang="ru-RU" sz="1600" i="1" dirty="0">
                <a:solidFill>
                  <a:schemeClr val="tx1"/>
                </a:solidFill>
              </a:rPr>
              <a:t>арбитраж, Программист, </a:t>
            </a:r>
            <a:r>
              <a:rPr lang="en-US" sz="1600" i="1" dirty="0">
                <a:solidFill>
                  <a:schemeClr val="tx1"/>
                </a:solidFill>
              </a:rPr>
              <a:t>UI/UX </a:t>
            </a:r>
            <a:r>
              <a:rPr lang="ru-RU" sz="1600" i="1" dirty="0" err="1">
                <a:solidFill>
                  <a:schemeClr val="tx1"/>
                </a:solidFill>
              </a:rPr>
              <a:t>дизайнері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en-US" sz="1600" i="1" dirty="0">
                <a:solidFill>
                  <a:schemeClr val="tx1"/>
                </a:solidFill>
              </a:rPr>
              <a:t>Digital Officer, SMM, </a:t>
            </a:r>
            <a:r>
              <a:rPr lang="ru-RU" sz="1600" i="1" dirty="0" err="1">
                <a:solidFill>
                  <a:schemeClr val="tx1"/>
                </a:solidFill>
              </a:rPr>
              <a:t>аудармашы</a:t>
            </a:r>
            <a:r>
              <a:rPr lang="ru-RU" sz="1600" i="1" dirty="0">
                <a:solidFill>
                  <a:schemeClr val="tx1"/>
                </a:solidFill>
              </a:rPr>
              <a:t>, копирайтинг/ </a:t>
            </a:r>
            <a:r>
              <a:rPr lang="ru-RU" sz="1600" i="1" dirty="0" err="1">
                <a:solidFill>
                  <a:schemeClr val="tx1"/>
                </a:solidFill>
              </a:rPr>
              <a:t>қайта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жазу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жоба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менеджері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және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т.б</a:t>
            </a:r>
            <a:r>
              <a:rPr lang="ru-RU" sz="1600" i="1" dirty="0" smtClean="0">
                <a:solidFill>
                  <a:schemeClr val="tx1"/>
                </a:solidFill>
              </a:rPr>
              <a:t>.</a:t>
            </a:r>
            <a:endParaRPr lang="ru-RU" sz="1600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2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</a:t>
            </a:r>
            <a:r>
              <a:rPr lang="kk-KZ" b="1" i="1" dirty="0" smtClean="0">
                <a:solidFill>
                  <a:schemeClr val="tx1"/>
                </a:solidFill>
              </a:rPr>
              <a:t>низкий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</a:t>
            </a:r>
            <a:r>
              <a:rPr lang="kk-KZ" b="1" i="1" dirty="0">
                <a:solidFill>
                  <a:schemeClr val="tx1"/>
                </a:solidFill>
              </a:rPr>
              <a:t>6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№7 </a:t>
            </a:r>
            <a:r>
              <a:rPr lang="ru-RU" b="1" dirty="0">
                <a:solidFill>
                  <a:srgbClr val="C00000"/>
                </a:solidFill>
              </a:rPr>
              <a:t>«Приложение для </a:t>
            </a:r>
            <a:r>
              <a:rPr lang="ru-RU" b="1" dirty="0" err="1">
                <a:solidFill>
                  <a:srgbClr val="C00000"/>
                </a:solidFill>
              </a:rPr>
              <a:t>нео</a:t>
            </a:r>
            <a:r>
              <a:rPr lang="ru-RU" b="1" dirty="0">
                <a:solidFill>
                  <a:srgbClr val="C00000"/>
                </a:solidFill>
              </a:rPr>
              <a:t>-банкинга 2.0»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Задача</a:t>
            </a:r>
            <a:r>
              <a:rPr lang="ru-RU" i="1" dirty="0">
                <a:solidFill>
                  <a:srgbClr val="C00000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Подумать над банком следующего поколения, который придет на смену текущим </a:t>
            </a:r>
            <a:r>
              <a:rPr lang="ru-RU" i="1" dirty="0" err="1">
                <a:solidFill>
                  <a:schemeClr val="tx1"/>
                </a:solidFill>
              </a:rPr>
              <a:t>нео-банкингам</a:t>
            </a:r>
            <a:r>
              <a:rPr lang="ru-RU" i="1" dirty="0">
                <a:solidFill>
                  <a:schemeClr val="tx1"/>
                </a:solidFill>
              </a:rPr>
              <a:t> таких как </a:t>
            </a:r>
            <a:r>
              <a:rPr lang="ru-RU" i="1" dirty="0" err="1">
                <a:solidFill>
                  <a:schemeClr val="tx1"/>
                </a:solidFill>
              </a:rPr>
              <a:t>Kaspi</a:t>
            </a:r>
            <a:r>
              <a:rPr lang="ru-RU" i="1" dirty="0">
                <a:solidFill>
                  <a:schemeClr val="tx1"/>
                </a:solidFill>
              </a:rPr>
              <a:t>, Тинькофф, N26, </a:t>
            </a:r>
            <a:r>
              <a:rPr lang="ru-RU" i="1" dirty="0" err="1">
                <a:solidFill>
                  <a:schemeClr val="tx1"/>
                </a:solidFill>
              </a:rPr>
              <a:t>Revolut</a:t>
            </a:r>
            <a:r>
              <a:rPr lang="ru-RU" i="1" dirty="0">
                <a:solidFill>
                  <a:schemeClr val="tx1"/>
                </a:solidFill>
              </a:rPr>
              <a:t>. Например, в них не будет необходимости открывать счета, заводить карточки, виртуальные карточки, будет авторизация по биометрии и т.п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На </a:t>
            </a:r>
            <a:r>
              <a:rPr lang="ru-RU" i="1" dirty="0">
                <a:solidFill>
                  <a:srgbClr val="C00000"/>
                </a:solidFill>
              </a:rPr>
              <a:t>выходе: </a:t>
            </a:r>
            <a:r>
              <a:rPr lang="ru-RU" i="1" dirty="0">
                <a:solidFill>
                  <a:schemeClr val="tx1"/>
                </a:solidFill>
              </a:rPr>
              <a:t>Прототипы (скетчи, </a:t>
            </a:r>
            <a:r>
              <a:rPr lang="ru-RU" i="1" dirty="0" err="1">
                <a:solidFill>
                  <a:schemeClr val="tx1"/>
                </a:solidFill>
              </a:rPr>
              <a:t>wireframes</a:t>
            </a:r>
            <a:r>
              <a:rPr lang="ru-RU" i="1" dirty="0">
                <a:solidFill>
                  <a:schemeClr val="tx1"/>
                </a:solidFill>
              </a:rPr>
              <a:t>) банка будущего. Задача не в плане кода, а в плане UI/UX.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</a:t>
            </a:r>
            <a:r>
              <a:rPr lang="kk-KZ" b="1" i="1" dirty="0" smtClean="0">
                <a:solidFill>
                  <a:schemeClr val="tx1"/>
                </a:solidFill>
              </a:rPr>
              <a:t>төмен</a:t>
            </a:r>
            <a:endParaRPr lang="kk-KZ" b="1" i="1" dirty="0">
              <a:solidFill>
                <a:schemeClr val="tx1"/>
              </a:solidFill>
            </a:endParaRP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</a:t>
            </a:r>
            <a:r>
              <a:rPr lang="kk-KZ" b="1" i="1" dirty="0" smtClean="0">
                <a:solidFill>
                  <a:schemeClr val="tx1"/>
                </a:solidFill>
              </a:rPr>
              <a:t>6</a:t>
            </a:r>
            <a:endParaRPr lang="kk-KZ" b="1" i="1" dirty="0">
              <a:solidFill>
                <a:schemeClr val="tx1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№7 «</a:t>
            </a:r>
            <a:r>
              <a:rPr lang="ru-RU" b="1" i="1" dirty="0">
                <a:solidFill>
                  <a:srgbClr val="C00000"/>
                </a:solidFill>
              </a:rPr>
              <a:t>Нео-банкинг 2.0 </a:t>
            </a:r>
            <a:r>
              <a:rPr lang="ru-RU" b="1" i="1" dirty="0" err="1">
                <a:solidFill>
                  <a:srgbClr val="C00000"/>
                </a:solidFill>
              </a:rPr>
              <a:t>арналған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өтінім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Жүргізушілер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айыппұл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алмау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үшін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нөмірлерінің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кей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жерін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жасып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қояды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en-US" i="1" dirty="0" err="1">
                <a:solidFill>
                  <a:schemeClr val="tx1"/>
                </a:solidFill>
              </a:rPr>
              <a:t>Kaspi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Tinkoff</a:t>
            </a:r>
            <a:r>
              <a:rPr lang="en-US" i="1" dirty="0">
                <a:solidFill>
                  <a:schemeClr val="tx1"/>
                </a:solidFill>
              </a:rPr>
              <a:t>, N26, </a:t>
            </a:r>
            <a:r>
              <a:rPr lang="en-US" i="1" dirty="0" err="1">
                <a:solidFill>
                  <a:schemeClr val="tx1"/>
                </a:solidFill>
              </a:rPr>
              <a:t>Revolut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сияқты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қазіргі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қолданыста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жүрген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необанкингті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алмастыратын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келесі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буын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банкі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туралы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ойланып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көріңіз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Мысалы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оларға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шот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ашу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карталар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жасату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виртуалды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карталар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қажеттілігі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туындамайды</a:t>
            </a:r>
            <a:r>
              <a:rPr lang="ru-RU" i="1" dirty="0">
                <a:solidFill>
                  <a:schemeClr val="tx1"/>
                </a:solidFill>
              </a:rPr>
              <a:t>, тек биометрика </a:t>
            </a:r>
            <a:r>
              <a:rPr lang="ru-RU" i="1" dirty="0" err="1">
                <a:solidFill>
                  <a:schemeClr val="tx1"/>
                </a:solidFill>
              </a:rPr>
              <a:t>бойынша</a:t>
            </a:r>
            <a:r>
              <a:rPr lang="ru-RU" i="1" dirty="0">
                <a:solidFill>
                  <a:schemeClr val="tx1"/>
                </a:solidFill>
              </a:rPr>
              <a:t> авторизация </a:t>
            </a:r>
            <a:r>
              <a:rPr lang="ru-RU" i="1" dirty="0" err="1">
                <a:solidFill>
                  <a:schemeClr val="tx1"/>
                </a:solidFill>
              </a:rPr>
              <a:t>болады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және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т.б</a:t>
            </a:r>
            <a:r>
              <a:rPr lang="ru-RU" i="1" dirty="0" smtClean="0">
                <a:solidFill>
                  <a:schemeClr val="tx1"/>
                </a:solidFill>
              </a:rPr>
              <a:t>. </a:t>
            </a:r>
            <a:endParaRPr lang="ru-RU" i="1" dirty="0">
              <a:solidFill>
                <a:schemeClr val="tx1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Нәтижесі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Болашақ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банкінің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прототиптері</a:t>
            </a:r>
            <a:r>
              <a:rPr lang="ru-RU" i="1" dirty="0">
                <a:solidFill>
                  <a:schemeClr val="tx1"/>
                </a:solidFill>
              </a:rPr>
              <a:t> (</a:t>
            </a:r>
            <a:r>
              <a:rPr lang="ru-RU" i="1" dirty="0" err="1">
                <a:solidFill>
                  <a:schemeClr val="tx1"/>
                </a:solidFill>
              </a:rPr>
              <a:t>эскиздер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wireframes). </a:t>
            </a:r>
            <a:r>
              <a:rPr lang="ru-RU" i="1" dirty="0" err="1">
                <a:solidFill>
                  <a:schemeClr val="tx1"/>
                </a:solidFill>
              </a:rPr>
              <a:t>Тапсырма</a:t>
            </a:r>
            <a:r>
              <a:rPr lang="ru-RU" i="1" dirty="0">
                <a:solidFill>
                  <a:schemeClr val="tx1"/>
                </a:solidFill>
              </a:rPr>
              <a:t> код </a:t>
            </a:r>
            <a:r>
              <a:rPr lang="ru-RU" i="1" dirty="0" err="1">
                <a:solidFill>
                  <a:schemeClr val="tx1"/>
                </a:solidFill>
              </a:rPr>
              <a:t>бойынша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емес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UI/UX </a:t>
            </a:r>
            <a:r>
              <a:rPr lang="ru-RU" i="1" dirty="0" err="1">
                <a:solidFill>
                  <a:schemeClr val="tx1"/>
                </a:solidFill>
              </a:rPr>
              <a:t>тұрғысынан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көрсету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</a:t>
            </a:r>
            <a:r>
              <a:rPr lang="kk-KZ" b="1" i="1" dirty="0" smtClean="0">
                <a:solidFill>
                  <a:schemeClr val="tx1"/>
                </a:solidFill>
              </a:rPr>
              <a:t>низкий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</a:t>
            </a:r>
            <a:r>
              <a:rPr lang="kk-KZ" b="1" i="1" dirty="0" smtClean="0">
                <a:solidFill>
                  <a:schemeClr val="tx1"/>
                </a:solidFill>
              </a:rPr>
              <a:t>6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№8 </a:t>
            </a:r>
            <a:r>
              <a:rPr lang="ru-RU" b="1" dirty="0">
                <a:solidFill>
                  <a:srgbClr val="C00000"/>
                </a:solidFill>
              </a:rPr>
              <a:t>«Мессенджер </a:t>
            </a:r>
            <a:r>
              <a:rPr lang="en-US" b="1" dirty="0" err="1">
                <a:solidFill>
                  <a:srgbClr val="C00000"/>
                </a:solidFill>
              </a:rPr>
              <a:t>Vypress</a:t>
            </a:r>
            <a:r>
              <a:rPr lang="en-US" b="1" dirty="0">
                <a:solidFill>
                  <a:srgbClr val="C00000"/>
                </a:solidFill>
              </a:rPr>
              <a:t> Chat 2.0 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Описание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Чат, доступный только в рамках местности, например, чат дома/района. Местечковый чат. В век районных компьютерных сетей был популярен мессенджер, где пользователи могли общаться по локальной сети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На </a:t>
            </a:r>
            <a:r>
              <a:rPr lang="ru-RU" b="1" i="1" dirty="0">
                <a:solidFill>
                  <a:srgbClr val="C00000"/>
                </a:solidFill>
              </a:rPr>
              <a:t>выходе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Описание </a:t>
            </a:r>
            <a:r>
              <a:rPr lang="ru-RU" dirty="0" err="1">
                <a:solidFill>
                  <a:schemeClr val="tx1"/>
                </a:solidFill>
              </a:rPr>
              <a:t>фич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Vypress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Chat</a:t>
            </a:r>
            <a:r>
              <a:rPr lang="ru-RU" dirty="0">
                <a:solidFill>
                  <a:schemeClr val="tx1"/>
                </a:solidFill>
              </a:rPr>
              <a:t> 2.0 с учетом. В зависимости от </a:t>
            </a:r>
            <a:r>
              <a:rPr lang="ru-RU" dirty="0" err="1">
                <a:solidFill>
                  <a:schemeClr val="tx1"/>
                </a:solidFill>
              </a:rPr>
              <a:t>геолокации</a:t>
            </a:r>
            <a:r>
              <a:rPr lang="ru-RU" dirty="0">
                <a:solidFill>
                  <a:schemeClr val="tx1"/>
                </a:solidFill>
              </a:rPr>
              <a:t> открываются доступ к тем или иным чатам, и закрывается доступ, если покинуть данную локацию.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</a:t>
            </a:r>
            <a:r>
              <a:rPr lang="kk-KZ" b="1" i="1" dirty="0" smtClean="0">
                <a:solidFill>
                  <a:schemeClr val="tx1"/>
                </a:solidFill>
              </a:rPr>
              <a:t>төмен</a:t>
            </a:r>
            <a:endParaRPr lang="kk-KZ" b="1" i="1" dirty="0">
              <a:solidFill>
                <a:schemeClr val="tx1"/>
              </a:solidFill>
            </a:endParaRP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0 - 6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№8 «</a:t>
            </a:r>
            <a:r>
              <a:rPr lang="en-US" b="1" i="1" dirty="0">
                <a:solidFill>
                  <a:srgbClr val="C00000"/>
                </a:solidFill>
              </a:rPr>
              <a:t>Messenger </a:t>
            </a:r>
            <a:r>
              <a:rPr lang="en-US" b="1" i="1" dirty="0" err="1">
                <a:solidFill>
                  <a:srgbClr val="C00000"/>
                </a:solidFill>
              </a:rPr>
              <a:t>Vypress</a:t>
            </a:r>
            <a:r>
              <a:rPr lang="en-US" b="1" i="1" dirty="0">
                <a:solidFill>
                  <a:srgbClr val="C00000"/>
                </a:solidFill>
              </a:rPr>
              <a:t> Chat </a:t>
            </a:r>
            <a:r>
              <a:rPr lang="en-US" b="1" i="1" dirty="0" smtClean="0">
                <a:solidFill>
                  <a:srgbClr val="C00000"/>
                </a:solidFill>
              </a:rPr>
              <a:t>2.0</a:t>
            </a:r>
            <a:endParaRPr lang="kk-KZ" b="1" i="1" dirty="0" smtClean="0">
              <a:solidFill>
                <a:srgbClr val="C00000"/>
              </a:solidFill>
            </a:endParaRPr>
          </a:p>
          <a:p>
            <a:pPr algn="ctr"/>
            <a:endParaRPr lang="kk-KZ" b="1" i="1" dirty="0">
              <a:solidFill>
                <a:srgbClr val="C00000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Үй</a:t>
            </a:r>
            <a:r>
              <a:rPr lang="ru-RU" i="1" dirty="0">
                <a:solidFill>
                  <a:schemeClr val="tx1"/>
                </a:solidFill>
              </a:rPr>
              <a:t>/</a:t>
            </a:r>
            <a:r>
              <a:rPr lang="ru-RU" i="1" dirty="0" err="1">
                <a:solidFill>
                  <a:schemeClr val="tx1"/>
                </a:solidFill>
              </a:rPr>
              <a:t>маңай</a:t>
            </a:r>
            <a:r>
              <a:rPr lang="ru-RU" i="1" dirty="0">
                <a:solidFill>
                  <a:schemeClr val="tx1"/>
                </a:solidFill>
              </a:rPr>
              <a:t> чаты </a:t>
            </a:r>
            <a:r>
              <a:rPr lang="ru-RU" i="1" dirty="0" err="1">
                <a:solidFill>
                  <a:schemeClr val="tx1"/>
                </a:solidFill>
              </a:rPr>
              <a:t>сияқты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елді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мекенде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ғана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қолжетімді</a:t>
            </a:r>
            <a:r>
              <a:rPr lang="ru-RU" i="1" dirty="0">
                <a:solidFill>
                  <a:schemeClr val="tx1"/>
                </a:solidFill>
              </a:rPr>
              <a:t> чат. </a:t>
            </a: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 err="1">
                <a:solidFill>
                  <a:srgbClr val="C00000"/>
                </a:solidFill>
              </a:rPr>
              <a:t>Тапсырма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Жергілікті</a:t>
            </a:r>
            <a:r>
              <a:rPr lang="ru-RU" i="1" dirty="0">
                <a:solidFill>
                  <a:schemeClr val="tx1"/>
                </a:solidFill>
              </a:rPr>
              <a:t> чат. </a:t>
            </a:r>
            <a:r>
              <a:rPr lang="ru-RU" i="1" dirty="0" err="1">
                <a:solidFill>
                  <a:schemeClr val="tx1"/>
                </a:solidFill>
              </a:rPr>
              <a:t>Аудандық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компьютерлік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желілер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дәуірінде</a:t>
            </a:r>
            <a:r>
              <a:rPr lang="ru-RU" i="1" dirty="0">
                <a:solidFill>
                  <a:schemeClr val="tx1"/>
                </a:solidFill>
              </a:rPr>
              <a:t>  </a:t>
            </a:r>
            <a:r>
              <a:rPr lang="ru-RU" i="1" dirty="0" err="1">
                <a:solidFill>
                  <a:schemeClr val="tx1"/>
                </a:solidFill>
              </a:rPr>
              <a:t>пайдаланушылар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арасында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жергілікті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желі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арқылы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байланыса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алатын</a:t>
            </a:r>
            <a:r>
              <a:rPr lang="ru-RU" i="1" dirty="0">
                <a:solidFill>
                  <a:schemeClr val="tx1"/>
                </a:solidFill>
              </a:rPr>
              <a:t> мессенджер </a:t>
            </a:r>
            <a:r>
              <a:rPr lang="ru-RU" i="1" dirty="0" err="1">
                <a:solidFill>
                  <a:schemeClr val="tx1"/>
                </a:solidFill>
              </a:rPr>
              <a:t>танымал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болды</a:t>
            </a:r>
            <a:r>
              <a:rPr lang="ru-RU" i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endParaRPr lang="ru-RU" b="1" i="1" dirty="0">
              <a:solidFill>
                <a:srgbClr val="C00000"/>
              </a:solidFill>
            </a:endParaRPr>
          </a:p>
          <a:p>
            <a:pPr algn="ctr"/>
            <a:r>
              <a:rPr lang="ru-RU" i="1" dirty="0" err="1">
                <a:solidFill>
                  <a:srgbClr val="C00000"/>
                </a:solidFill>
              </a:rPr>
              <a:t>Нәтижесі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Тіркелгі</a:t>
            </a:r>
            <a:r>
              <a:rPr lang="ru-RU" i="1" dirty="0">
                <a:solidFill>
                  <a:schemeClr val="tx1"/>
                </a:solidFill>
              </a:rPr>
              <a:t> бар </a:t>
            </a:r>
            <a:r>
              <a:rPr lang="en-US" i="1" dirty="0" err="1">
                <a:solidFill>
                  <a:schemeClr val="tx1"/>
                </a:solidFill>
              </a:rPr>
              <a:t>Vypress</a:t>
            </a:r>
            <a:r>
              <a:rPr lang="en-US" i="1" dirty="0">
                <a:solidFill>
                  <a:schemeClr val="tx1"/>
                </a:solidFill>
              </a:rPr>
              <a:t> Chat 2.0 </a:t>
            </a:r>
            <a:r>
              <a:rPr lang="ru-RU" i="1" dirty="0" err="1">
                <a:solidFill>
                  <a:schemeClr val="tx1"/>
                </a:solidFill>
              </a:rPr>
              <a:t>мүмкіндіктерінің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сипаттамасы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Геолокацияға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байланысты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белгілі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бір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чаттарға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жеткізу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мүмкіндігі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Керісінше</a:t>
            </a:r>
            <a:r>
              <a:rPr lang="ru-RU" i="1" dirty="0">
                <a:solidFill>
                  <a:schemeClr val="tx1"/>
                </a:solidFill>
              </a:rPr>
              <a:t>,  </a:t>
            </a:r>
            <a:r>
              <a:rPr lang="ru-RU" i="1" dirty="0" err="1">
                <a:solidFill>
                  <a:schemeClr val="tx1"/>
                </a:solidFill>
              </a:rPr>
              <a:t>егер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сіз</a:t>
            </a:r>
            <a:r>
              <a:rPr lang="ru-RU" i="1" dirty="0">
                <a:solidFill>
                  <a:schemeClr val="tx1"/>
                </a:solidFill>
              </a:rPr>
              <a:t> осы </a:t>
            </a:r>
            <a:r>
              <a:rPr lang="ru-RU" i="1" dirty="0" err="1">
                <a:solidFill>
                  <a:schemeClr val="tx1"/>
                </a:solidFill>
              </a:rPr>
              <a:t>геолокациядан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шықсаңыз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белгіленген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чаттарға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кіруге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тыйым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салынады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5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49" y="1268424"/>
            <a:ext cx="9221801" cy="5274129"/>
          </a:xfrm>
        </p:spPr>
        <p:txBody>
          <a:bodyPr>
            <a:noAutofit/>
          </a:bodyPr>
          <a:lstStyle/>
          <a:p>
            <a:pPr algn="ctr"/>
            <a:r>
              <a:rPr lang="kk-KZ" sz="2400" b="1" i="1" cap="all" dirty="0" smtClean="0">
                <a:solidFill>
                  <a:schemeClr val="tx1"/>
                </a:solidFill>
              </a:rPr>
              <a:t>Критерии оценивания</a:t>
            </a:r>
          </a:p>
          <a:p>
            <a:pPr algn="ctr"/>
            <a:endParaRPr lang="kk-KZ" sz="2400" b="1" i="1" dirty="0" smtClean="0">
              <a:solidFill>
                <a:schemeClr val="tx1"/>
              </a:solidFill>
            </a:endParaRPr>
          </a:p>
          <a:p>
            <a:pPr algn="ctr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— Креативность, оригинальность подходов и найденных </a:t>
            </a:r>
            <a:r>
              <a:rPr lang="ru-RU" sz="2400" dirty="0" smtClean="0">
                <a:solidFill>
                  <a:schemeClr val="tx1"/>
                </a:solidFill>
              </a:rPr>
              <a:t>решений;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— </a:t>
            </a:r>
            <a:r>
              <a:rPr lang="ru-RU" sz="2400" dirty="0">
                <a:solidFill>
                  <a:schemeClr val="tx1"/>
                </a:solidFill>
              </a:rPr>
              <a:t>Реализация (макет, интерфейс, функциональность, работающий сервис/веб-приложение и </a:t>
            </a:r>
            <a:r>
              <a:rPr lang="ru-RU" sz="2400" dirty="0" err="1">
                <a:solidFill>
                  <a:schemeClr val="tx1"/>
                </a:solidFill>
              </a:rPr>
              <a:t>т.п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— </a:t>
            </a:r>
            <a:r>
              <a:rPr lang="ru-RU" sz="2400" dirty="0">
                <a:solidFill>
                  <a:schemeClr val="tx1"/>
                </a:solidFill>
              </a:rPr>
              <a:t>Сопровождающие материалы (презентации, схемы, чертежи, описание, выступление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9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высокий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10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№1 «Футбольный проект»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Проблема</a:t>
            </a:r>
            <a:r>
              <a:rPr lang="ru-RU" dirty="0">
                <a:solidFill>
                  <a:schemeClr val="tx1"/>
                </a:solidFill>
              </a:rPr>
              <a:t>: Дать возможность любителям футбола развивать свои футбольные </a:t>
            </a:r>
            <a:r>
              <a:rPr lang="ru-RU" dirty="0" smtClean="0">
                <a:solidFill>
                  <a:schemeClr val="tx1"/>
                </a:solidFill>
              </a:rPr>
              <a:t>навыки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Задача</a:t>
            </a:r>
            <a:r>
              <a:rPr lang="ru-RU" dirty="0">
                <a:solidFill>
                  <a:schemeClr val="tx1"/>
                </a:solidFill>
              </a:rPr>
              <a:t>: Мобильное приложение с возможностью просмотра роликов. Замедленный просмотр (0.5, 0.75), масштабирование, отметить понравившиеся видео, а также прогресс. Ролики разделены на категории, например, обводки, удары, розыгрыши штрафных, угловых, прием мяча, дальние удары, </a:t>
            </a:r>
            <a:r>
              <a:rPr lang="ru-RU" dirty="0" err="1">
                <a:solidFill>
                  <a:schemeClr val="tx1"/>
                </a:solidFill>
              </a:rPr>
              <a:t>сейвы</a:t>
            </a:r>
            <a:r>
              <a:rPr lang="ru-RU" dirty="0">
                <a:solidFill>
                  <a:schemeClr val="tx1"/>
                </a:solidFill>
              </a:rPr>
              <a:t>, т.п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На </a:t>
            </a:r>
            <a:r>
              <a:rPr lang="ru-RU" i="1" dirty="0">
                <a:solidFill>
                  <a:srgbClr val="C00000"/>
                </a:solidFill>
              </a:rPr>
              <a:t>выходе</a:t>
            </a:r>
            <a:r>
              <a:rPr lang="ru-RU" dirty="0">
                <a:solidFill>
                  <a:srgbClr val="C00000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Мобильное приложение с интересными доработками, вовлекающих пользователей в процесс </a:t>
            </a:r>
            <a:r>
              <a:rPr lang="ru-RU" dirty="0" smtClean="0">
                <a:solidFill>
                  <a:schemeClr val="tx1"/>
                </a:solidFill>
              </a:rPr>
              <a:t>обучения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Прототип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https</a:t>
            </a:r>
            <a:r>
              <a:rPr lang="ru-RU" dirty="0">
                <a:solidFill>
                  <a:schemeClr val="tx1"/>
                </a:solidFill>
              </a:rPr>
              <a:t>://www.figma.com/file/KjxD5cEqG8HuFbZHZ1H3Lg/Football-App?node-id=0%3A1&amp;t=EB1HsvAO2qhklA8F-1 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6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</a:t>
            </a:r>
            <a:r>
              <a:rPr lang="kk-KZ" b="1" i="1" dirty="0" smtClean="0">
                <a:solidFill>
                  <a:schemeClr val="tx1"/>
                </a:solidFill>
              </a:rPr>
              <a:t>деңгейі - жоғары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Баллдар </a:t>
            </a:r>
            <a:r>
              <a:rPr lang="kk-KZ" b="1" i="1" dirty="0" smtClean="0">
                <a:solidFill>
                  <a:schemeClr val="tx1"/>
                </a:solidFill>
              </a:rPr>
              <a:t>0 - </a:t>
            </a:r>
            <a:r>
              <a:rPr lang="kk-KZ" b="1" i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</a:t>
            </a:r>
            <a:r>
              <a:rPr lang="ru-RU" b="1" dirty="0">
                <a:solidFill>
                  <a:srgbClr val="C00000"/>
                </a:solidFill>
              </a:rPr>
              <a:t>1 </a:t>
            </a:r>
            <a:r>
              <a:rPr lang="ru-RU" b="1" dirty="0">
                <a:solidFill>
                  <a:srgbClr val="C00000"/>
                </a:solidFill>
              </a:rPr>
              <a:t>«Футбол </a:t>
            </a:r>
            <a:r>
              <a:rPr lang="ru-RU" b="1" dirty="0" err="1">
                <a:solidFill>
                  <a:srgbClr val="C00000"/>
                </a:solidFill>
              </a:rPr>
              <a:t>жобасы</a:t>
            </a:r>
            <a:r>
              <a:rPr lang="ru-RU" b="1" dirty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Футбол </a:t>
            </a:r>
            <a:r>
              <a:rPr lang="ru-RU" dirty="0" err="1">
                <a:solidFill>
                  <a:schemeClr val="tx1"/>
                </a:solidFill>
              </a:rPr>
              <a:t>жанкүйерлерінің</a:t>
            </a:r>
            <a:r>
              <a:rPr lang="ru-RU" dirty="0">
                <a:solidFill>
                  <a:schemeClr val="tx1"/>
                </a:solidFill>
              </a:rPr>
              <a:t> футбол </a:t>
            </a:r>
            <a:r>
              <a:rPr lang="ru-RU" dirty="0" err="1">
                <a:solidFill>
                  <a:schemeClr val="tx1"/>
                </a:solidFill>
              </a:rPr>
              <a:t>дағдыларын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дамытуға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мүмкіндік</a:t>
            </a:r>
            <a:r>
              <a:rPr lang="ru-RU" dirty="0">
                <a:solidFill>
                  <a:schemeClr val="tx1"/>
                </a:solidFill>
              </a:rPr>
              <a:t> беру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>
                <a:solidFill>
                  <a:srgbClr val="C00000"/>
                </a:solidFill>
              </a:rPr>
              <a:t>Тапсырма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Бейнелерді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көру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мүмкіндігі</a:t>
            </a:r>
            <a:r>
              <a:rPr lang="ru-RU" dirty="0">
                <a:solidFill>
                  <a:schemeClr val="tx1"/>
                </a:solidFill>
              </a:rPr>
              <a:t> бар </a:t>
            </a:r>
            <a:r>
              <a:rPr lang="ru-RU" dirty="0" err="1">
                <a:solidFill>
                  <a:schemeClr val="tx1"/>
                </a:solidFill>
              </a:rPr>
              <a:t>мобильді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қосымша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Баяу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қозғалыс</a:t>
            </a:r>
            <a:r>
              <a:rPr lang="ru-RU" dirty="0">
                <a:solidFill>
                  <a:schemeClr val="tx1"/>
                </a:solidFill>
              </a:rPr>
              <a:t> (0,5, 0,75), </a:t>
            </a:r>
            <a:r>
              <a:rPr lang="ru-RU" dirty="0" err="1">
                <a:solidFill>
                  <a:schemeClr val="tx1"/>
                </a:solidFill>
              </a:rPr>
              <a:t>масштабтау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ұнаған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бейнелерді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белгілеу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сонымен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қатар</a:t>
            </a:r>
            <a:r>
              <a:rPr lang="ru-RU" dirty="0">
                <a:solidFill>
                  <a:schemeClr val="tx1"/>
                </a:solidFill>
              </a:rPr>
              <a:t> прогресс. </a:t>
            </a:r>
            <a:r>
              <a:rPr lang="ru-RU" dirty="0" err="1">
                <a:solidFill>
                  <a:schemeClr val="tx1"/>
                </a:solidFill>
              </a:rPr>
              <a:t>Роликтер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санаттарға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бөлінген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мысалы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дриблингтер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соққылар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еркін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соққылар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бұрыштық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доптар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допты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қабылдау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ұзақ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соққылар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сейвтер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және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т.б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Нәтижесі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Қолданушыларды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оқу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үдерісіне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тартатын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қызықты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түзетулерден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өткен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мобильді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қосымша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Прототип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https</a:t>
            </a:r>
            <a:r>
              <a:rPr lang="ru-RU" dirty="0">
                <a:solidFill>
                  <a:schemeClr val="tx1"/>
                </a:solidFill>
              </a:rPr>
              <a:t>://www.figma.com/file/KjxD5cEqG8HuFbZHZ1H3Lg/Football-App?node-id=0%3A1&amp;t=EB1HsvAO2qhklA8F-1 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4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высокий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10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№2 «</a:t>
            </a:r>
            <a:r>
              <a:rPr lang="ru-RU" b="1" i="1" dirty="0" smtClean="0">
                <a:solidFill>
                  <a:srgbClr val="C00000"/>
                </a:solidFill>
              </a:rPr>
              <a:t>Умный </a:t>
            </a:r>
            <a:r>
              <a:rPr lang="ru-RU" b="1" i="1" dirty="0" smtClean="0">
                <a:solidFill>
                  <a:srgbClr val="C00000"/>
                </a:solidFill>
              </a:rPr>
              <a:t>светофор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Проблема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горит зеленый в то время, как нет автомобилей, которым нужно ехать на зеленый, но есть автомобили, которые стоят на красном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rgbClr val="C00000"/>
                </a:solidFill>
              </a:rPr>
              <a:t>Задача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Увеличить поток проезжающих автомобилей за единицу </a:t>
            </a:r>
            <a:r>
              <a:rPr lang="ru-RU" i="1" dirty="0" smtClean="0">
                <a:solidFill>
                  <a:schemeClr val="tx1"/>
                </a:solidFill>
              </a:rPr>
              <a:t>времени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На </a:t>
            </a:r>
            <a:r>
              <a:rPr lang="ru-RU" b="1" i="1" dirty="0">
                <a:solidFill>
                  <a:srgbClr val="C00000"/>
                </a:solidFill>
              </a:rPr>
              <a:t>выходе: </a:t>
            </a:r>
            <a:r>
              <a:rPr lang="ru-RU" i="1" dirty="0" err="1">
                <a:solidFill>
                  <a:schemeClr val="tx1"/>
                </a:solidFill>
              </a:rPr>
              <a:t>Мат.модель</a:t>
            </a:r>
            <a:r>
              <a:rPr lang="ru-RU" i="1" dirty="0">
                <a:solidFill>
                  <a:schemeClr val="tx1"/>
                </a:solidFill>
              </a:rPr>
              <a:t>/</a:t>
            </a:r>
            <a:r>
              <a:rPr lang="ru-RU" i="1" dirty="0" err="1">
                <a:solidFill>
                  <a:schemeClr val="tx1"/>
                </a:solidFill>
              </a:rPr>
              <a:t>Видеодемонстрация</a:t>
            </a:r>
            <a:r>
              <a:rPr lang="ru-RU" i="1" dirty="0">
                <a:solidFill>
                  <a:schemeClr val="tx1"/>
                </a:solidFill>
              </a:rPr>
              <a:t>/Возможность заполнять переменные по кол-ву автомобилей в ту/иную сторону, и сравнивать результаты как работает обычный светофор по сравнению с умным. Показать в количественном выражении сэкономленное кол-во сколько денег на бензин, времени в пути, выбросов в природу и т.п. Можно использовать реальные перекрестки.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6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жоғары</a:t>
            </a: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0 - 10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№2 «</a:t>
            </a:r>
            <a:r>
              <a:rPr lang="ru-RU" b="1" i="1" dirty="0" err="1">
                <a:solidFill>
                  <a:srgbClr val="C00000"/>
                </a:solidFill>
              </a:rPr>
              <a:t>Ақылды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бағдаршам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бағдаршамның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жасыл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жасыл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түспен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жүруді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қажет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ететін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көліктер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жоқ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кезде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жанады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Бірақ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сол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уақытты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қызыл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түсте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тұрған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көліктер</a:t>
            </a:r>
            <a:r>
              <a:rPr lang="ru-RU" i="1" dirty="0">
                <a:solidFill>
                  <a:schemeClr val="tx1"/>
                </a:solidFill>
              </a:rPr>
              <a:t> бар.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Увеличить поток проезжающих автомобилей за единицу </a:t>
            </a:r>
            <a:r>
              <a:rPr lang="ru-RU" i="1" dirty="0" smtClean="0">
                <a:solidFill>
                  <a:schemeClr val="tx1"/>
                </a:solidFill>
              </a:rPr>
              <a:t>времени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err="1">
                <a:solidFill>
                  <a:srgbClr val="C00000"/>
                </a:solidFill>
              </a:rPr>
              <a:t>Нәтижесі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Математикалық</a:t>
            </a:r>
            <a:r>
              <a:rPr lang="ru-RU" i="1" dirty="0">
                <a:solidFill>
                  <a:schemeClr val="tx1"/>
                </a:solidFill>
              </a:rPr>
              <a:t> модель/ </a:t>
            </a:r>
            <a:r>
              <a:rPr lang="ru-RU" i="1" dirty="0" err="1">
                <a:solidFill>
                  <a:schemeClr val="tx1"/>
                </a:solidFill>
              </a:rPr>
              <a:t>Бейне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көрсетілім</a:t>
            </a:r>
            <a:r>
              <a:rPr lang="ru-RU" i="1" dirty="0">
                <a:solidFill>
                  <a:schemeClr val="tx1"/>
                </a:solidFill>
              </a:rPr>
              <a:t>/</a:t>
            </a:r>
            <a:r>
              <a:rPr lang="ru-RU" i="1" dirty="0" err="1">
                <a:solidFill>
                  <a:schemeClr val="tx1"/>
                </a:solidFill>
              </a:rPr>
              <a:t>Бір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немесе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басқа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бағыттағы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көліктер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санының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айнымалыларын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толтыру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және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ақылды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бағдаршаммен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салыстырғанда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қарапайым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бағдаршамның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жұмыс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істеу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нәтижелерін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салыстыру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Бензинге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үнемделген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ақшаның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көлемін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жол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жүру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уақытын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табиғатқа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шығарындыларды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т.б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сандық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түрде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көрсетіңіз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err="1">
                <a:solidFill>
                  <a:schemeClr val="tx1"/>
                </a:solidFill>
              </a:rPr>
              <a:t>Сіз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қолданыстағы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нақты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қиылыстарды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пайдалана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аласыз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9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высокий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10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№3 </a:t>
            </a: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Обнаружение нарушений ПДД по </a:t>
            </a:r>
            <a:r>
              <a:rPr lang="ru-RU" b="1" dirty="0">
                <a:solidFill>
                  <a:schemeClr val="tx1"/>
                </a:solidFill>
              </a:rPr>
              <a:t>видеозаписи»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Проблема</a:t>
            </a:r>
            <a:r>
              <a:rPr lang="ru-RU" b="1" dirty="0">
                <a:solidFill>
                  <a:srgbClr val="C00000"/>
                </a:solidFill>
              </a:rPr>
              <a:t>: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Опасное вождение на </a:t>
            </a:r>
            <a:r>
              <a:rPr lang="ru-RU" dirty="0" smtClean="0">
                <a:solidFill>
                  <a:schemeClr val="tx1"/>
                </a:solidFill>
              </a:rPr>
              <a:t>дорогах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Задача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Автоматическое распознание нарушений </a:t>
            </a:r>
            <a:r>
              <a:rPr lang="ru-RU" dirty="0" err="1">
                <a:solidFill>
                  <a:schemeClr val="tx1"/>
                </a:solidFill>
              </a:rPr>
              <a:t>пдд</a:t>
            </a:r>
            <a:r>
              <a:rPr lang="ru-RU" dirty="0">
                <a:solidFill>
                  <a:schemeClr val="tx1"/>
                </a:solidFill>
              </a:rPr>
              <a:t> по видео: перестроения автомобиля без </a:t>
            </a:r>
            <a:r>
              <a:rPr lang="ru-RU" dirty="0" err="1">
                <a:solidFill>
                  <a:schemeClr val="tx1"/>
                </a:solidFill>
              </a:rPr>
              <a:t>поворотника</a:t>
            </a:r>
            <a:r>
              <a:rPr lang="ru-RU" dirty="0">
                <a:solidFill>
                  <a:schemeClr val="tx1"/>
                </a:solidFill>
              </a:rPr>
              <a:t>, превышение скорости, резкие перестроения, пересечение сплошных полос, т.п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На </a:t>
            </a:r>
            <a:r>
              <a:rPr lang="ru-RU" b="1" i="1" dirty="0">
                <a:solidFill>
                  <a:srgbClr val="C00000"/>
                </a:solidFill>
              </a:rPr>
              <a:t>выходе: </a:t>
            </a:r>
            <a:r>
              <a:rPr lang="ru-RU" dirty="0">
                <a:solidFill>
                  <a:schemeClr val="tx1"/>
                </a:solidFill>
              </a:rPr>
              <a:t>Презентация рабочего прототипа, с объяснением заложенной логики. Организаторы могут предоставить </a:t>
            </a:r>
            <a:r>
              <a:rPr lang="ru-RU" dirty="0" err="1">
                <a:solidFill>
                  <a:schemeClr val="tx1"/>
                </a:solidFill>
              </a:rPr>
              <a:t>рандомную</a:t>
            </a:r>
            <a:r>
              <a:rPr lang="ru-RU" dirty="0">
                <a:solidFill>
                  <a:schemeClr val="tx1"/>
                </a:solidFill>
              </a:rPr>
              <a:t> съемку с видеорегистратора для проверки определения правонарушений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47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tx1"/>
                </a:solidFill>
              </a:rPr>
              <a:t>Қиындық деңгейі - жоғары</a:t>
            </a:r>
          </a:p>
          <a:p>
            <a:pPr algn="ctr"/>
            <a:r>
              <a:rPr lang="kk-KZ" b="1" i="1" dirty="0">
                <a:solidFill>
                  <a:schemeClr val="tx1"/>
                </a:solidFill>
              </a:rPr>
              <a:t>Баллдар 0 - 10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dirty="0" smtClean="0">
                <a:solidFill>
                  <a:srgbClr val="C00000"/>
                </a:solidFill>
              </a:rPr>
              <a:t> №3 «</a:t>
            </a:r>
            <a:r>
              <a:rPr lang="ru-RU" b="1" i="1" dirty="0" err="1">
                <a:solidFill>
                  <a:srgbClr val="C00000"/>
                </a:solidFill>
              </a:rPr>
              <a:t>Бейне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жазба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арқылы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жол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қозғалысы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ережелерін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бұзуды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анықтау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Мәселе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Жолдарда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қауіпті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көлік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жүргізу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Тапсырма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Жол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қозғалысы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ережелерін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бұзуды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бейне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арқылы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автоматты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түрде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тану</a:t>
            </a:r>
            <a:r>
              <a:rPr lang="ru-RU" i="1" dirty="0">
                <a:solidFill>
                  <a:schemeClr val="tx1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бұрылыс</a:t>
            </a:r>
            <a:r>
              <a:rPr lang="ru-RU" i="1" dirty="0">
                <a:solidFill>
                  <a:schemeClr val="tx1"/>
                </a:solidFill>
              </a:rPr>
              <a:t> сигналы </a:t>
            </a:r>
            <a:r>
              <a:rPr lang="ru-RU" i="1" dirty="0" err="1">
                <a:solidFill>
                  <a:schemeClr val="tx1"/>
                </a:solidFill>
              </a:rPr>
              <a:t>жоқ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автокөлікті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қайта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құру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жылдамдықты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арттыру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жолақты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кенет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өзгерту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қатты</a:t>
            </a:r>
            <a:r>
              <a:rPr lang="ru-RU" i="1" dirty="0">
                <a:solidFill>
                  <a:schemeClr val="tx1"/>
                </a:solidFill>
              </a:rPr>
              <a:t>  </a:t>
            </a:r>
            <a:r>
              <a:rPr lang="ru-RU" i="1" dirty="0" err="1">
                <a:solidFill>
                  <a:schemeClr val="tx1"/>
                </a:solidFill>
              </a:rPr>
              <a:t>жолақтардан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өту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және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т.б</a:t>
            </a:r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err="1" smtClean="0">
                <a:solidFill>
                  <a:srgbClr val="C00000"/>
                </a:solidFill>
              </a:rPr>
              <a:t>Нәтижесі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: </a:t>
            </a:r>
            <a:r>
              <a:rPr lang="ru-RU" i="1" dirty="0" err="1">
                <a:solidFill>
                  <a:schemeClr val="tx1"/>
                </a:solidFill>
              </a:rPr>
              <a:t>Негізгі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логиканы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түсіндіре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отырып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жұмыс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прототипін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көрсету</a:t>
            </a:r>
            <a:r>
              <a:rPr lang="ru-RU" i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i="1" dirty="0" err="1">
                <a:solidFill>
                  <a:schemeClr val="tx1"/>
                </a:solidFill>
              </a:rPr>
              <a:t>Ұйымдастырушылар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құқық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бұзушылықтардың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анықтамасын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тексеру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үшін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бейнерегистратордан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кездейсоқ</a:t>
            </a:r>
            <a:r>
              <a:rPr lang="ru-RU" i="1" dirty="0">
                <a:solidFill>
                  <a:schemeClr val="tx1"/>
                </a:solidFill>
              </a:rPr>
              <a:t>  </a:t>
            </a:r>
            <a:r>
              <a:rPr lang="ru-RU" i="1" dirty="0" err="1">
                <a:solidFill>
                  <a:schemeClr val="tx1"/>
                </a:solidFill>
              </a:rPr>
              <a:t>бейнелерін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ұсына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алады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550" y="1098739"/>
            <a:ext cx="9144000" cy="5274129"/>
          </a:xfrm>
        </p:spPr>
        <p:txBody>
          <a:bodyPr>
            <a:noAutofit/>
          </a:bodyPr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Уровень сложности – высокий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Баллы от 0 до 10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Задание </a:t>
            </a:r>
            <a:r>
              <a:rPr lang="ru-RU" b="1" dirty="0" smtClean="0">
                <a:solidFill>
                  <a:srgbClr val="C00000"/>
                </a:solidFill>
              </a:rPr>
              <a:t>№4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Определение цвета и марки/модели автомобиля по </a:t>
            </a:r>
            <a:r>
              <a:rPr lang="ru-RU" b="1" dirty="0" smtClean="0">
                <a:solidFill>
                  <a:schemeClr val="tx1"/>
                </a:solidFill>
              </a:rPr>
              <a:t>фото/видеозаписи»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Проблема</a:t>
            </a:r>
            <a:r>
              <a:rPr lang="ru-RU" dirty="0">
                <a:solidFill>
                  <a:schemeClr val="tx1"/>
                </a:solidFill>
              </a:rPr>
              <a:t>: водители частично скрывают свои номера, чтобы не получать штрафы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Задача</a:t>
            </a:r>
            <a:r>
              <a:rPr lang="ru-RU" i="1" dirty="0">
                <a:solidFill>
                  <a:srgbClr val="C00000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По фото/видео с камеры определять цвет автомобиля (с учетом изменчивых погодных условий), марку/модель автомобиля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i="1" dirty="0" smtClean="0">
              <a:solidFill>
                <a:srgbClr val="C00000"/>
              </a:solidFill>
            </a:endParaRP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На </a:t>
            </a:r>
            <a:r>
              <a:rPr lang="ru-RU" i="1" dirty="0">
                <a:solidFill>
                  <a:srgbClr val="C00000"/>
                </a:solidFill>
              </a:rPr>
              <a:t>выходе: </a:t>
            </a:r>
            <a:r>
              <a:rPr lang="ru-RU" dirty="0">
                <a:solidFill>
                  <a:schemeClr val="tx1"/>
                </a:solidFill>
              </a:rPr>
              <a:t>Презентация рабочего прототипа, с объяснением заложенной логики. Организаторы могут предоставить </a:t>
            </a:r>
            <a:r>
              <a:rPr lang="ru-RU" dirty="0" err="1">
                <a:solidFill>
                  <a:schemeClr val="tx1"/>
                </a:solidFill>
              </a:rPr>
              <a:t>рандомную</a:t>
            </a:r>
            <a:r>
              <a:rPr lang="ru-RU" dirty="0">
                <a:solidFill>
                  <a:schemeClr val="tx1"/>
                </a:solidFill>
              </a:rPr>
              <a:t> съемку с видеорегистратора для проверки определения цвета/марки </a:t>
            </a:r>
            <a:r>
              <a:rPr lang="ru-RU" dirty="0" smtClean="0">
                <a:solidFill>
                  <a:schemeClr val="tx1"/>
                </a:solidFill>
              </a:rPr>
              <a:t>автомобиля.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" y="148256"/>
            <a:ext cx="1102178" cy="779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2" y="-50723"/>
            <a:ext cx="1665514" cy="117723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2" y="283927"/>
            <a:ext cx="2410358" cy="4448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0" y="422761"/>
            <a:ext cx="1455760" cy="3059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1" y="148256"/>
            <a:ext cx="1211428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68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810</TotalTime>
  <Words>1932</Words>
  <Application>Microsoft Office PowerPoint</Application>
  <PresentationFormat>Широкоэкранный</PresentationFormat>
  <Paragraphs>170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СЕРТИФИКАТ</dc:title>
  <dc:creator>AdminHP</dc:creator>
  <cp:lastModifiedBy>Дария</cp:lastModifiedBy>
  <cp:revision>20</cp:revision>
  <dcterms:created xsi:type="dcterms:W3CDTF">2022-12-06T12:10:16Z</dcterms:created>
  <dcterms:modified xsi:type="dcterms:W3CDTF">2022-12-09T02:31:33Z</dcterms:modified>
</cp:coreProperties>
</file>